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95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  <p:sldId id="279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2" r:id="rId25"/>
    <p:sldId id="293" r:id="rId26"/>
    <p:sldId id="294" r:id="rId27"/>
    <p:sldId id="296" r:id="rId28"/>
    <p:sldId id="297" r:id="rId29"/>
    <p:sldId id="298" r:id="rId30"/>
    <p:sldId id="300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771A5C-1899-4A20-A4BB-120315A516C6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119797C-F2FB-4075-9EB5-76CBEC7EC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797C-F2FB-4075-9EB5-76CBEC7EC70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7933-ED7B-47BF-BE0B-C7FD17FED428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714A-0724-416D-8A17-E3FADF8669A4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8B1-F945-4297-9992-C1D9F6A33AD1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FEA4-6024-4E69-92D1-B1D94C480EE3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C37-198F-407A-9729-F50094173593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B08F-5A95-45D0-95A6-4F1A11F3C48F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1E2E-D7C9-435D-B707-D02B9345CF01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DCD4-2112-4E2A-8747-C45712FE5F92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AB8-F894-44E6-9A8D-6EA39FB52E2F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3179-871A-45E5-B107-03649A59F663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1996-9677-4747-99D1-8AC4BAB9FC3C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20FF-3514-4F76-B737-69137C1D8E89}" type="datetime1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Mesin</a:t>
            </a:r>
            <a:r>
              <a:rPr lang="en-US" b="1" dirty="0" smtClean="0"/>
              <a:t> Turing (</a:t>
            </a:r>
            <a:r>
              <a:rPr lang="en-US" b="1" dirty="0" err="1" smtClean="0"/>
              <a:t>Bagian</a:t>
            </a:r>
            <a:r>
              <a:rPr lang="en-US" b="1" dirty="0" smtClean="0"/>
              <a:t> 3)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0" y="6096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476500" y="8001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9906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609600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</a:t>
            </a:r>
            <a:r>
              <a:rPr lang="en-US" sz="2000" i="1" dirty="0" smtClean="0"/>
              <a:t>T</a:t>
            </a:r>
            <a:endParaRPr lang="en-US" sz="2000" i="1" dirty="0"/>
          </a:p>
        </p:txBody>
      </p:sp>
      <p:sp>
        <p:nvSpPr>
          <p:cNvPr id="12" name="Rectangle 11"/>
          <p:cNvSpPr/>
          <p:nvPr/>
        </p:nvSpPr>
        <p:spPr>
          <a:xfrm>
            <a:off x="3124200" y="16764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3810000" y="990600"/>
            <a:ext cx="228600" cy="6858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33528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T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0" y="37338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33528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381500" y="35433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76800" y="3352800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</a:t>
            </a:r>
            <a:r>
              <a:rPr lang="en-US" sz="2000" i="1" dirty="0" smtClean="0"/>
              <a:t>T</a:t>
            </a:r>
            <a:endParaRPr lang="en-US" sz="2000" i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90800" y="40386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44196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400300" y="42291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90800" y="4038600"/>
            <a:ext cx="1237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status </a:t>
            </a:r>
            <a:r>
              <a:rPr lang="en-US" sz="2000" dirty="0" err="1" smtClean="0"/>
              <a:t>kini</a:t>
            </a:r>
            <a:endParaRPr lang="en-US" sz="2000" i="1" dirty="0"/>
          </a:p>
        </p:txBody>
      </p:sp>
      <p:sp>
        <p:nvSpPr>
          <p:cNvPr id="29" name="Rectangle 28"/>
          <p:cNvSpPr/>
          <p:nvPr/>
        </p:nvSpPr>
        <p:spPr>
          <a:xfrm>
            <a:off x="3581400" y="49530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Universal (</a:t>
            </a:r>
            <a:r>
              <a:rPr lang="en-US" sz="2000" i="1" dirty="0" smtClean="0">
                <a:solidFill>
                  <a:schemeClr val="tx1"/>
                </a:solidFill>
              </a:rPr>
              <a:t>U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32" name="Curved Connector 31"/>
          <p:cNvCxnSpPr>
            <a:stCxn id="12" idx="2"/>
          </p:cNvCxnSpPr>
          <p:nvPr/>
        </p:nvCxnSpPr>
        <p:spPr>
          <a:xfrm rot="5400000">
            <a:off x="3390900" y="2857500"/>
            <a:ext cx="609600" cy="3810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16200000" flipH="1">
            <a:off x="4114800" y="1752600"/>
            <a:ext cx="2362200" cy="8382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9" idx="0"/>
            <a:endCxn id="22" idx="2"/>
          </p:cNvCxnSpPr>
          <p:nvPr/>
        </p:nvCxnSpPr>
        <p:spPr>
          <a:xfrm rot="5400000" flipH="1" flipV="1">
            <a:off x="4240567" y="3855743"/>
            <a:ext cx="1200090" cy="99442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0"/>
          </p:cNvCxnSpPr>
          <p:nvPr/>
        </p:nvCxnSpPr>
        <p:spPr>
          <a:xfrm rot="16200000" flipV="1">
            <a:off x="3733800" y="4343400"/>
            <a:ext cx="4572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9" idx="0"/>
          </p:cNvCxnSpPr>
          <p:nvPr/>
        </p:nvCxnSpPr>
        <p:spPr>
          <a:xfrm rot="16200000" flipV="1">
            <a:off x="3619500" y="4229100"/>
            <a:ext cx="1066800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76400" y="6172200"/>
            <a:ext cx="6736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Gambar</a:t>
            </a:r>
            <a:r>
              <a:rPr lang="en-US" sz="2400" b="1" dirty="0" smtClean="0"/>
              <a:t> 1. </a:t>
            </a:r>
            <a:r>
              <a:rPr lang="en-US" sz="2400" b="1" dirty="0" err="1" smtClean="0"/>
              <a:t>Simulasi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mesin</a:t>
            </a:r>
            <a:r>
              <a:rPr lang="en-US" sz="2400" b="1" dirty="0" smtClean="0"/>
              <a:t> Turing Universal </a:t>
            </a:r>
            <a:r>
              <a:rPr lang="en-US" sz="2400" b="1" i="1" dirty="0" smtClean="0"/>
              <a:t>U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Mesin</a:t>
            </a:r>
            <a:r>
              <a:rPr lang="en-US" sz="2400" dirty="0" smtClean="0"/>
              <a:t> Turing universal U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625475" indent="-625475">
              <a:buNone/>
            </a:pPr>
            <a:r>
              <a:rPr lang="en-US" sz="2400" dirty="0" smtClean="0"/>
              <a:t>     1. Pita 2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diinisialiasi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T,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diisi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T,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 marL="625475" indent="-288925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Jika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pensimulasikan</a:t>
            </a:r>
            <a:r>
              <a:rPr lang="en-US" sz="2400" dirty="0" smtClean="0"/>
              <a:t> T </a:t>
            </a:r>
            <a:r>
              <a:rPr lang="en-US" sz="2400" dirty="0" err="1" smtClean="0"/>
              <a:t>oleh</a:t>
            </a:r>
            <a:r>
              <a:rPr lang="en-US" sz="2400" dirty="0" smtClean="0"/>
              <a:t> U </a:t>
            </a:r>
            <a:r>
              <a:rPr lang="en-US" sz="2400" dirty="0" err="1" smtClean="0"/>
              <a:t>dihentikan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,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(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T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4). </a:t>
            </a:r>
          </a:p>
          <a:p>
            <a:pPr>
              <a:buNone/>
            </a:pPr>
            <a:endParaRPr lang="en-US" sz="2400" dirty="0" smtClean="0"/>
          </a:p>
          <a:p>
            <a:pPr marL="625475" indent="-288925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2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3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T.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pita 1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string yang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110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j</a:t>
            </a:r>
            <a:r>
              <a:rPr lang="en-US" sz="2400" dirty="0" smtClean="0"/>
              <a:t>1 (yang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)). </a:t>
            </a:r>
            <a:r>
              <a:rPr lang="en-US" sz="2400" dirty="0" err="1" smtClean="0">
                <a:sym typeface="Symbol"/>
              </a:rPr>
              <a:t>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kemungkinan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kasus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terjadi</a:t>
            </a:r>
            <a:r>
              <a:rPr lang="en-US" sz="2400" dirty="0" smtClean="0">
                <a:sym typeface="Symbol"/>
              </a:rPr>
              <a:t>: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u="sng" dirty="0" err="1" smtClean="0"/>
              <a:t>Kasus</a:t>
            </a:r>
            <a:r>
              <a:rPr lang="en-US" sz="2400" u="sng" dirty="0" smtClean="0"/>
              <a:t> 1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simulasi</a:t>
            </a:r>
            <a:r>
              <a:rPr lang="en-US" sz="2400" dirty="0" smtClean="0"/>
              <a:t> </a:t>
            </a:r>
            <a:r>
              <a:rPr lang="en-US" sz="2400" dirty="0" err="1" smtClean="0"/>
              <a:t>dihentikandan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input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err="1" smtClean="0"/>
              <a:t>Kasus</a:t>
            </a:r>
            <a:r>
              <a:rPr lang="en-US" sz="2400" u="sng" dirty="0" smtClean="0"/>
              <a:t> 2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, string 110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j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l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(a) </a:t>
            </a:r>
            <a:r>
              <a:rPr lang="en-US" sz="2400" dirty="0" err="1" smtClean="0"/>
              <a:t>simpan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3</a:t>
            </a:r>
          </a:p>
          <a:p>
            <a:pPr>
              <a:buNone/>
            </a:pPr>
            <a:r>
              <a:rPr lang="en-US" sz="2400" dirty="0" smtClean="0"/>
              <a:t>	(b) </a:t>
            </a:r>
            <a:r>
              <a:rPr lang="en-US" sz="2400" dirty="0" err="1" smtClean="0"/>
              <a:t>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2</a:t>
            </a:r>
          </a:p>
          <a:p>
            <a:pPr>
              <a:buNone/>
            </a:pPr>
            <a:r>
              <a:rPr lang="en-US" sz="2400" dirty="0" smtClean="0"/>
              <a:t>	(c) </a:t>
            </a: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2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800" i="1" baseline="30000" dirty="0" smtClean="0"/>
              <a:t>	</a:t>
            </a:r>
            <a:endParaRPr lang="en-US" sz="2800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Variasi-Variasi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Turing.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pengenalan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varian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lain, </a:t>
            </a:r>
            <a:r>
              <a:rPr lang="en-US" sz="2800" dirty="0" err="1" smtClean="0"/>
              <a:t>variasi-variasi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yang </a:t>
            </a:r>
            <a:r>
              <a:rPr lang="en-US" sz="2800" dirty="0" err="1" smtClean="0"/>
              <a:t>ekivalen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i="1" dirty="0" smtClean="0"/>
              <a:t>Two- way Infinite tape 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pita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ujungnya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,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pita.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2.   </a:t>
            </a:r>
            <a:r>
              <a:rPr lang="en-US" sz="2400" b="1" i="1" dirty="0" err="1" smtClean="0"/>
              <a:t>Multitrack</a:t>
            </a:r>
            <a:r>
              <a:rPr lang="en-US" sz="2400" b="1" i="1" dirty="0" smtClean="0"/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(</a:t>
            </a:r>
            <a:r>
              <a:rPr lang="en-US" sz="2400" i="1" dirty="0" smtClean="0"/>
              <a:t>track</a:t>
            </a:r>
            <a:r>
              <a:rPr lang="en-US" sz="2400" dirty="0" smtClean="0"/>
              <a:t>)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/</a:t>
            </a:r>
            <a:r>
              <a:rPr lang="en-US" sz="2400" dirty="0" err="1" smtClean="0"/>
              <a:t>pembacaan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.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“</a:t>
            </a:r>
            <a:r>
              <a:rPr lang="en-US" sz="2400" dirty="0" err="1" smtClean="0"/>
              <a:t>kolom</a:t>
            </a:r>
            <a:r>
              <a:rPr lang="en-US" sz="2400" dirty="0" smtClean="0"/>
              <a:t>”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2879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sz="2400" b="1" i="1" dirty="0" err="1" smtClean="0"/>
              <a:t>Multitape</a:t>
            </a:r>
            <a:r>
              <a:rPr lang="en-US" sz="2400" b="1" i="1" dirty="0" smtClean="0"/>
              <a:t> 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pita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tersendiri</a:t>
            </a:r>
            <a:r>
              <a:rPr lang="en-US" sz="2400" dirty="0" smtClean="0"/>
              <a:t>.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pitanya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yang lain.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90800"/>
            <a:ext cx="457199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i="1" dirty="0" smtClean="0"/>
              <a:t>4.  Non-deterministic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ujungnya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 startAt="5"/>
            </a:pPr>
            <a:r>
              <a:rPr lang="en-US" sz="2400" b="1" i="1" dirty="0" smtClean="0"/>
              <a:t>Multi-dimensional tape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pita yang multi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.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berdimensi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pita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berpindah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datar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 startAt="6"/>
            </a:pPr>
            <a:r>
              <a:rPr lang="en-US" sz="2400" b="1" i="1" dirty="0" err="1" smtClean="0"/>
              <a:t>Multihead</a:t>
            </a:r>
            <a:r>
              <a:rPr lang="en-US" sz="2400" b="1" i="1" dirty="0" smtClean="0"/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multitape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bedanya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multihead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pita.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beraksi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Two-Way Infinite Tape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Varian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head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two-way infinite tape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: </a:t>
            </a:r>
          </a:p>
          <a:p>
            <a:pPr marL="342900" lvl="2" indent="-342900">
              <a:buNone/>
            </a:pPr>
            <a:r>
              <a:rPr lang="en-US" sz="2400" dirty="0" smtClean="0"/>
              <a:t>		</a:t>
            </a:r>
            <a:r>
              <a:rPr lang="en-US" i="1" dirty="0" smtClean="0"/>
              <a:t> T</a:t>
            </a:r>
            <a:r>
              <a:rPr lang="en-US" baseline="-25000" dirty="0" smtClean="0"/>
              <a:t>1</a:t>
            </a:r>
            <a:r>
              <a:rPr lang="en-US" dirty="0" smtClean="0"/>
              <a:t> = (Q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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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B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 </a:t>
            </a:r>
            <a:r>
              <a:rPr lang="en-US" i="1" dirty="0" smtClean="0">
                <a:sym typeface="Symbol"/>
              </a:rPr>
              <a:t>F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i="1" dirty="0" smtClean="0"/>
              <a:t>		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(Q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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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ditunjukkan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bahwa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perilaku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smtClean="0"/>
              <a:t> </a:t>
            </a:r>
            <a:r>
              <a:rPr lang="en-US" sz="2400" dirty="0" err="1" smtClean="0"/>
              <a:t>begitu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Simulasi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1 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2  </a:t>
            </a:r>
            <a:endParaRPr lang="en-US" b="1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endParaRPr lang="en-US" sz="2400" dirty="0" smtClean="0"/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mengerakkan</a:t>
            </a:r>
            <a:r>
              <a:rPr lang="en-US" sz="2400" dirty="0" smtClean="0"/>
              <a:t> head-</a:t>
            </a:r>
            <a:r>
              <a:rPr lang="en-US" sz="2400" dirty="0" err="1" smtClean="0"/>
              <a:t>nya</a:t>
            </a:r>
            <a:r>
              <a:rPr lang="en-US" sz="2400" dirty="0" smtClean="0"/>
              <a:t> 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terkiri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pita.</a:t>
            </a:r>
          </a:p>
          <a:p>
            <a:r>
              <a:rPr lang="en-US" sz="2400" dirty="0" err="1" smtClean="0"/>
              <a:t>Sehingga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sel-sel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b="1" dirty="0" err="1" smtClean="0"/>
              <a:t>Simulasi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2 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1  </a:t>
            </a:r>
            <a:endParaRPr lang="en-US" b="1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 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pita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kirinya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pita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(</a:t>
            </a:r>
            <a:r>
              <a:rPr lang="en-US" sz="2400" i="1" dirty="0" smtClean="0"/>
              <a:t>track</a:t>
            </a:r>
            <a:r>
              <a:rPr lang="en-US" sz="2400" dirty="0" smtClean="0"/>
              <a:t>)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kirinya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.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Penempatan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562600" y="3200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3657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3276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447800" y="32004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47800" y="3657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8194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766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910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2004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6482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05400" y="32004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6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4038600"/>
            <a:ext cx="356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pita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23622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194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66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562600" y="4800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562600" y="5257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1200" y="4876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8194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2766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338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910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6482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05400" y="4800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</a:rPr>
              <a:t>6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622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sym typeface="Symbol"/>
              </a:rPr>
              <a:t>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8194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766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5562600" y="5257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562600" y="57150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791200" y="53340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8194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2766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7338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1910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6482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105400" y="5257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86000" y="6019800"/>
            <a:ext cx="361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pita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6629400" y="4876800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629400" y="5334000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Credit Title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/>
              <a:t>power point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bersumberkan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GB" dirty="0" smtClean="0"/>
          </a:p>
          <a:p>
            <a:pPr marL="290513" indent="-290513">
              <a:buNone/>
            </a:pPr>
            <a:r>
              <a:rPr lang="en-GB" dirty="0" smtClean="0"/>
              <a:t>   </a:t>
            </a:r>
            <a:r>
              <a:rPr lang="en-GB" dirty="0" smtClean="0">
                <a:solidFill>
                  <a:srgbClr val="FF0000"/>
                </a:solidFill>
              </a:rPr>
              <a:t>Hans </a:t>
            </a:r>
            <a:r>
              <a:rPr lang="en-GB" dirty="0" err="1" smtClean="0">
                <a:solidFill>
                  <a:srgbClr val="FF0000"/>
                </a:solidFill>
              </a:rPr>
              <a:t>Dulimarta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</a:rPr>
              <a:t>Catatan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Kuliah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Matematika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Informatika</a:t>
            </a:r>
            <a:r>
              <a:rPr lang="en-GB" i="1" dirty="0" smtClean="0">
                <a:solidFill>
                  <a:srgbClr val="FF0000"/>
                </a:solidFill>
              </a:rPr>
              <a:t> (</a:t>
            </a:r>
            <a:r>
              <a:rPr lang="en-GB" i="1" dirty="0" err="1" smtClean="0">
                <a:solidFill>
                  <a:srgbClr val="FF0000"/>
                </a:solidFill>
              </a:rPr>
              <a:t>Bagian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Mesin</a:t>
            </a:r>
            <a:r>
              <a:rPr lang="en-GB" i="1" dirty="0" smtClean="0">
                <a:solidFill>
                  <a:srgbClr val="FF0000"/>
                </a:solidFill>
              </a:rPr>
              <a:t> Turing)</a:t>
            </a:r>
            <a:r>
              <a:rPr lang="en-GB" dirty="0" smtClean="0">
                <a:solidFill>
                  <a:srgbClr val="FF0000"/>
                </a:solidFill>
              </a:rPr>
              <a:t>, Program Magister </a:t>
            </a:r>
            <a:r>
              <a:rPr lang="en-GB" dirty="0" err="1" smtClean="0">
                <a:solidFill>
                  <a:srgbClr val="FF0000"/>
                </a:solidFill>
              </a:rPr>
              <a:t>Informatika</a:t>
            </a:r>
            <a:r>
              <a:rPr lang="en-GB" dirty="0" smtClean="0">
                <a:solidFill>
                  <a:srgbClr val="FF0000"/>
                </a:solidFill>
              </a:rPr>
              <a:t> ITB, 2003.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Simbol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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digunakan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menandai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terkiri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harus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disisipkan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awal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gerakannya</a:t>
            </a:r>
            <a:r>
              <a:rPr lang="en-US" sz="2400" dirty="0" smtClean="0">
                <a:sym typeface="Symbol"/>
              </a:rPr>
              <a:t>.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Pita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dipandang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dilipat</a:t>
            </a:r>
            <a:r>
              <a:rPr lang="en-US" sz="2400" dirty="0" smtClean="0">
                <a:sym typeface="Symbol"/>
              </a:rPr>
              <a:t> 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posisi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.  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head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head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arah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sama</a:t>
            </a:r>
            <a:r>
              <a:rPr lang="en-US" sz="2400" dirty="0" smtClean="0">
                <a:sym typeface="Symbol"/>
              </a:rPr>
              <a:t>.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head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di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head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arah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berlawanan</a:t>
            </a:r>
            <a:r>
              <a:rPr lang="en-US" sz="2400" dirty="0" smtClean="0">
                <a:sym typeface="Symbol"/>
              </a:rPr>
              <a:t>. 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 </a:t>
            </a:r>
            <a:r>
              <a:rPr lang="en-US" sz="2400" dirty="0" err="1" smtClean="0">
                <a:sym typeface="Symbol"/>
              </a:rPr>
              <a:t>terbaca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berarti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posisi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lipatan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dirty="0" err="1" smtClean="0">
                <a:sym typeface="Symbol"/>
              </a:rPr>
              <a:t>terdeteksi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harus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beralih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bawahnya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sebaliknya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pita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.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[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], 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status-status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[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]	</a:t>
            </a:r>
            <a:r>
              <a:rPr lang="en-US" sz="2400" dirty="0" err="1" smtClean="0"/>
              <a:t>atau</a:t>
            </a:r>
            <a:r>
              <a:rPr lang="en-US" sz="2400" dirty="0" smtClean="0"/>
              <a:t> [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“</a:t>
            </a:r>
            <a:r>
              <a:rPr lang="en-US" sz="2400" i="1" dirty="0" smtClean="0"/>
              <a:t>A”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“</a:t>
            </a:r>
            <a:r>
              <a:rPr lang="en-US" sz="2400" dirty="0" err="1" smtClean="0"/>
              <a:t>atas</a:t>
            </a:r>
            <a:r>
              <a:rPr lang="en-US" sz="2400" dirty="0" smtClean="0"/>
              <a:t>” </a:t>
            </a:r>
            <a:r>
              <a:rPr lang="en-US" sz="2400" dirty="0" err="1" smtClean="0"/>
              <a:t>dan</a:t>
            </a:r>
            <a:r>
              <a:rPr lang="en-US" sz="2400" dirty="0" smtClean="0"/>
              <a:t> “</a:t>
            </a:r>
            <a:r>
              <a:rPr lang="en-US" sz="2400" i="1" dirty="0" smtClean="0"/>
              <a:t>B</a:t>
            </a:r>
            <a:r>
              <a:rPr lang="en-US" sz="2400" dirty="0" smtClean="0"/>
              <a:t>”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“</a:t>
            </a:r>
            <a:r>
              <a:rPr lang="en-US" sz="2400" dirty="0" err="1" smtClean="0"/>
              <a:t>bawah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err="1" smtClean="0"/>
              <a:t>Misalkan</a:t>
            </a:r>
            <a:r>
              <a:rPr lang="en-US" sz="2200" dirty="0" smtClean="0"/>
              <a:t> model </a:t>
            </a:r>
            <a:r>
              <a:rPr lang="en-US" sz="2200" dirty="0" err="1" smtClean="0"/>
              <a:t>matematis</a:t>
            </a:r>
            <a:r>
              <a:rPr lang="en-US" sz="2200" dirty="0" smtClean="0"/>
              <a:t> </a:t>
            </a:r>
            <a:r>
              <a:rPr lang="en-US" sz="2200" dirty="0" err="1" smtClean="0"/>
              <a:t>mesin</a:t>
            </a:r>
            <a:r>
              <a:rPr lang="en-US" sz="2200" dirty="0" smtClean="0"/>
              <a:t> Turing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i="1" dirty="0"/>
              <a:t>T</a:t>
            </a:r>
            <a:r>
              <a:rPr lang="en-US" sz="2200" baseline="-25000" dirty="0"/>
              <a:t>1 </a:t>
            </a:r>
            <a:r>
              <a:rPr lang="en-US" sz="2200" dirty="0"/>
              <a:t> </a:t>
            </a:r>
            <a:r>
              <a:rPr lang="en-US" sz="2200" dirty="0" err="1" smtClean="0"/>
              <a:t>dinyatakan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>
              <a:buNone/>
            </a:pPr>
            <a:r>
              <a:rPr lang="en-US" sz="2200" i="1" dirty="0" smtClean="0"/>
              <a:t>		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(Q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</a:t>
            </a:r>
            <a:r>
              <a:rPr lang="en-US" sz="2200" dirty="0" smtClean="0">
                <a:sym typeface="Symbol"/>
              </a:rPr>
              <a:t>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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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B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,  </a:t>
            </a:r>
            <a:r>
              <a:rPr lang="en-US" sz="2200" i="1" dirty="0" smtClean="0">
                <a:sym typeface="Symbol"/>
              </a:rPr>
              <a:t>F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)  </a:t>
            </a:r>
          </a:p>
          <a:p>
            <a:pPr>
              <a:buNone/>
            </a:pPr>
            <a:endParaRPr lang="en-US" sz="2200" dirty="0" smtClean="0">
              <a:sym typeface="Symbol"/>
            </a:endParaRPr>
          </a:p>
          <a:p>
            <a:r>
              <a:rPr lang="en-US" sz="2200" dirty="0" err="1" smtClean="0">
                <a:sym typeface="Symbol"/>
              </a:rPr>
              <a:t>Bagaimana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pembentukan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setiap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komponen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T</a:t>
            </a:r>
            <a:r>
              <a:rPr lang="en-US" sz="2200" baseline="-25000" dirty="0" smtClean="0">
                <a:sym typeface="Symbol"/>
              </a:rPr>
              <a:t>1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atas</a:t>
            </a:r>
            <a:r>
              <a:rPr lang="en-US" sz="2200" dirty="0" smtClean="0">
                <a:sym typeface="Symbol"/>
              </a:rPr>
              <a:t>? </a:t>
            </a:r>
            <a:r>
              <a:rPr lang="en-US" sz="2200" dirty="0" err="1" smtClean="0">
                <a:sym typeface="Symbol"/>
              </a:rPr>
              <a:t>Caranya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adalah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sebagai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berikut</a:t>
            </a:r>
            <a:r>
              <a:rPr lang="en-US" sz="2200" dirty="0" smtClean="0">
                <a:sym typeface="Symbol"/>
              </a:rPr>
              <a:t>:</a:t>
            </a:r>
          </a:p>
          <a:p>
            <a:endParaRPr lang="en-US" sz="2200" dirty="0" smtClean="0">
              <a:sym typeface="Symbol"/>
            </a:endParaRPr>
          </a:p>
          <a:p>
            <a:pPr marL="512763" indent="-512763">
              <a:buNone/>
            </a:pPr>
            <a:r>
              <a:rPr lang="en-US" sz="2200" dirty="0" smtClean="0">
                <a:sym typeface="Symbol"/>
              </a:rPr>
              <a:t>     1. </a:t>
            </a:r>
            <a:r>
              <a:rPr lang="en-US" sz="2200" dirty="0" err="1" smtClean="0">
                <a:sym typeface="Symbol"/>
              </a:rPr>
              <a:t>Himpunan</a:t>
            </a:r>
            <a:r>
              <a:rPr lang="en-US" sz="2200" dirty="0" smtClean="0">
                <a:sym typeface="Symbol"/>
              </a:rPr>
              <a:t> status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1 </a:t>
            </a:r>
            <a:r>
              <a:rPr lang="en-US" sz="2200" dirty="0" err="1" smtClean="0">
                <a:sym typeface="Symbol"/>
              </a:rPr>
              <a:t>berisi</a:t>
            </a:r>
            <a:r>
              <a:rPr lang="en-US" sz="2200" dirty="0" smtClean="0">
                <a:sym typeface="Symbol"/>
              </a:rPr>
              <a:t> status-status </a:t>
            </a:r>
            <a:r>
              <a:rPr lang="en-US" sz="2200" dirty="0" err="1" smtClean="0">
                <a:sym typeface="Symbol"/>
              </a:rPr>
              <a:t>dalam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bentuk</a:t>
            </a:r>
            <a:r>
              <a:rPr lang="en-US" sz="2200" dirty="0" smtClean="0">
                <a:sym typeface="Symbol"/>
              </a:rPr>
              <a:t> [</a:t>
            </a:r>
            <a:r>
              <a:rPr lang="en-US" sz="2200" i="1" dirty="0" err="1" smtClean="0">
                <a:sym typeface="Symbol"/>
              </a:rPr>
              <a:t>q</a:t>
            </a:r>
            <a:r>
              <a:rPr lang="en-US" sz="2200" dirty="0" err="1" smtClean="0">
                <a:sym typeface="Symbol"/>
              </a:rPr>
              <a:t>,</a:t>
            </a:r>
            <a:r>
              <a:rPr lang="en-US" sz="2200" i="1" dirty="0" err="1" smtClean="0">
                <a:sym typeface="Symbol"/>
              </a:rPr>
              <a:t>A</a:t>
            </a:r>
            <a:r>
              <a:rPr lang="en-US" sz="2200" dirty="0" smtClean="0">
                <a:sym typeface="Symbol"/>
              </a:rPr>
              <a:t>] </a:t>
            </a:r>
            <a:r>
              <a:rPr lang="en-US" sz="2200" dirty="0" err="1" smtClean="0">
                <a:sym typeface="Symbol"/>
              </a:rPr>
              <a:t>atau</a:t>
            </a:r>
            <a:r>
              <a:rPr lang="en-US" sz="2200" dirty="0" smtClean="0">
                <a:sym typeface="Symbol"/>
              </a:rPr>
              <a:t> [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B</a:t>
            </a:r>
            <a:r>
              <a:rPr lang="en-US" sz="2200" dirty="0" smtClean="0">
                <a:sym typeface="Symbol"/>
              </a:rPr>
              <a:t>]. </a:t>
            </a:r>
            <a:r>
              <a:rPr lang="en-US" sz="2200" dirty="0" err="1" smtClean="0">
                <a:sym typeface="Symbol"/>
              </a:rPr>
              <a:t>Suku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pertama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berasal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dari</a:t>
            </a:r>
            <a:r>
              <a:rPr lang="en-US" sz="2200" dirty="0" smtClean="0">
                <a:sym typeface="Symbol"/>
              </a:rPr>
              <a:t> status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2</a:t>
            </a:r>
            <a:r>
              <a:rPr lang="en-US" sz="2200" dirty="0" smtClean="0">
                <a:sym typeface="Symbol"/>
              </a:rPr>
              <a:t>. </a:t>
            </a:r>
            <a:r>
              <a:rPr lang="en-US" sz="2200" dirty="0" err="1" smtClean="0">
                <a:sym typeface="Symbol"/>
              </a:rPr>
              <a:t>Selain</a:t>
            </a:r>
            <a:r>
              <a:rPr lang="en-US" sz="2200" dirty="0" smtClean="0">
                <a:sym typeface="Symbol"/>
              </a:rPr>
              <a:t> status-status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atas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juga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merupakan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anggota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Q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200" dirty="0" smtClean="0">
              <a:sym typeface="Symbol"/>
            </a:endParaRPr>
          </a:p>
          <a:p>
            <a:pPr marL="512763" indent="-512763">
              <a:buNone/>
            </a:pPr>
            <a:r>
              <a:rPr lang="en-US" sz="2200" dirty="0" smtClean="0">
                <a:sym typeface="Symbol"/>
              </a:rPr>
              <a:t>    2.  </a:t>
            </a:r>
            <a:r>
              <a:rPr lang="en-US" sz="2200" dirty="0" err="1" smtClean="0">
                <a:sym typeface="Symbol"/>
              </a:rPr>
              <a:t>Himpunan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masukan</a:t>
            </a:r>
            <a:r>
              <a:rPr lang="en-US" sz="2200" dirty="0" smtClean="0">
                <a:sym typeface="Symbol"/>
              </a:rPr>
              <a:t> </a:t>
            </a:r>
            <a:r>
              <a:rPr lang="en-US" sz="2200" baseline="-25000" dirty="0" smtClean="0">
                <a:sym typeface="Symbol"/>
              </a:rPr>
              <a:t>1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terdiri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dari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dalam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bentuk</a:t>
            </a:r>
            <a:r>
              <a:rPr lang="en-US" sz="2200" dirty="0" smtClean="0">
                <a:sym typeface="Symbol"/>
              </a:rPr>
              <a:t> [</a:t>
            </a:r>
            <a:r>
              <a:rPr lang="en-US" sz="2200" i="1" dirty="0" smtClean="0">
                <a:sym typeface="Symbol"/>
              </a:rPr>
              <a:t>a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i="1" dirty="0" smtClean="0">
                <a:sym typeface="Symbol"/>
              </a:rPr>
              <a:t>B</a:t>
            </a:r>
            <a:r>
              <a:rPr lang="en-US" sz="2200" dirty="0" smtClean="0">
                <a:sym typeface="Symbol"/>
              </a:rPr>
              <a:t>] </a:t>
            </a:r>
            <a:r>
              <a:rPr lang="en-US" sz="2200" dirty="0" err="1" smtClean="0">
                <a:sym typeface="Symbol"/>
              </a:rPr>
              <a:t>dan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suku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pertama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adalah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masukan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pada</a:t>
            </a:r>
            <a:r>
              <a:rPr lang="en-US" sz="2200" dirty="0" smtClean="0">
                <a:sym typeface="Symbol"/>
              </a:rPr>
              <a:t> </a:t>
            </a:r>
            <a:r>
              <a:rPr lang="en-US" sz="2200" baseline="-25000" dirty="0" smtClean="0">
                <a:sym typeface="Symbol"/>
              </a:rPr>
              <a:t>2</a:t>
            </a:r>
            <a:r>
              <a:rPr lang="en-US" sz="2200" dirty="0" smtClean="0">
                <a:sym typeface="Symbol"/>
              </a:rPr>
              <a:t>.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B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pada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komponen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kedua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sini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melambangkan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simbol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blank</a:t>
            </a:r>
            <a:r>
              <a:rPr lang="en-US" sz="2200" dirty="0" smtClean="0">
                <a:sym typeface="Symbol"/>
              </a:rPr>
              <a:t>, </a:t>
            </a:r>
            <a:r>
              <a:rPr lang="en-US" sz="2200" dirty="0" err="1" smtClean="0">
                <a:sym typeface="Symbol"/>
              </a:rPr>
              <a:t>bukan</a:t>
            </a:r>
            <a:r>
              <a:rPr lang="en-US" sz="2200" dirty="0" smtClean="0">
                <a:sym typeface="Symbol"/>
              </a:rPr>
              <a:t> “</a:t>
            </a:r>
            <a:r>
              <a:rPr lang="en-US" sz="2200" dirty="0" err="1" smtClean="0">
                <a:sym typeface="Symbol"/>
              </a:rPr>
              <a:t>bawah</a:t>
            </a:r>
            <a:r>
              <a:rPr lang="en-US" sz="2200" dirty="0" smtClean="0">
                <a:sym typeface="Symbol"/>
              </a:rPr>
              <a:t>” </a:t>
            </a:r>
            <a:r>
              <a:rPr lang="en-US" sz="2200" dirty="0" err="1" smtClean="0">
                <a:sym typeface="Symbol"/>
              </a:rPr>
              <a:t>seperti</a:t>
            </a:r>
            <a:r>
              <a:rPr lang="en-US" sz="2200" dirty="0" smtClean="0">
                <a:sym typeface="Symbol"/>
              </a:rPr>
              <a:t> status </a:t>
            </a:r>
            <a:r>
              <a:rPr lang="en-US" sz="2200" dirty="0" err="1" smtClean="0">
                <a:sym typeface="Symbol"/>
              </a:rPr>
              <a:t>di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err="1" smtClean="0">
                <a:sym typeface="Symbol"/>
              </a:rPr>
              <a:t>atas</a:t>
            </a:r>
            <a:r>
              <a:rPr lang="en-US" sz="2200" dirty="0" smtClean="0">
                <a:sym typeface="Symbol"/>
              </a:rPr>
              <a:t>.</a:t>
            </a:r>
          </a:p>
          <a:p>
            <a:pPr marL="623888" indent="-623888">
              <a:buNone/>
            </a:pPr>
            <a:endParaRPr lang="en-US" sz="2200" dirty="0" smtClean="0">
              <a:sym typeface="Symbol"/>
            </a:endParaRPr>
          </a:p>
          <a:p>
            <a:pPr marL="512763" indent="-512763">
              <a:buNone/>
            </a:pPr>
            <a:r>
              <a:rPr lang="en-US" sz="2000" dirty="0" smtClean="0"/>
              <a:t>    3. 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pita </a:t>
            </a:r>
            <a:r>
              <a:rPr lang="en-US" sz="2000" dirty="0" smtClean="0">
                <a:sym typeface="Symbol"/>
              </a:rPr>
              <a:t>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akan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berisi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simbol-simbol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dalam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bentuk</a:t>
            </a:r>
            <a:r>
              <a:rPr lang="en-US" sz="2000" dirty="0" smtClean="0">
                <a:sym typeface="Symbol"/>
              </a:rPr>
              <a:t> [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i="1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] </a:t>
            </a:r>
            <a:r>
              <a:rPr lang="en-US" sz="2000" dirty="0" err="1" smtClean="0">
                <a:sym typeface="Symbol"/>
              </a:rPr>
              <a:t>yaitu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menyatakan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sepasang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simbol</a:t>
            </a:r>
            <a:r>
              <a:rPr lang="en-US" sz="2000" dirty="0" smtClean="0">
                <a:sym typeface="Symbol"/>
              </a:rPr>
              <a:t> yang </a:t>
            </a:r>
            <a:r>
              <a:rPr lang="en-US" sz="2000" dirty="0" err="1" smtClean="0">
                <a:sym typeface="Symbol"/>
              </a:rPr>
              <a:t>diambil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pada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jalur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atas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dan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jalur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bawah</a:t>
            </a:r>
            <a:r>
              <a:rPr lang="en-US" sz="2000" dirty="0" smtClean="0">
                <a:sym typeface="Symbol"/>
              </a:rPr>
              <a:t> pita. </a:t>
            </a:r>
            <a:r>
              <a:rPr lang="en-US" sz="2000" dirty="0" err="1" smtClean="0">
                <a:sym typeface="Symbol"/>
              </a:rPr>
              <a:t>Simbol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khusus</a:t>
            </a:r>
            <a:r>
              <a:rPr lang="en-US" sz="2000" dirty="0" smtClean="0">
                <a:sym typeface="Symbol"/>
              </a:rPr>
              <a:t>  yang </a:t>
            </a:r>
            <a:r>
              <a:rPr lang="en-US" sz="2000" dirty="0" err="1" smtClean="0">
                <a:sym typeface="Symbol"/>
              </a:rPr>
              <a:t>digunakan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untuk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menandai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tepi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kiri</a:t>
            </a:r>
            <a:r>
              <a:rPr lang="en-US" sz="2000" dirty="0" smtClean="0">
                <a:sym typeface="Symbol"/>
              </a:rPr>
              <a:t> pita </a:t>
            </a:r>
            <a:r>
              <a:rPr lang="en-US" sz="2000" dirty="0" err="1" smtClean="0">
                <a:sym typeface="Symbol"/>
              </a:rPr>
              <a:t>hanya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terdapat</a:t>
            </a: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pada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jalur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bawah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sehingga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komponen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kedua</a:t>
            </a:r>
            <a:r>
              <a:rPr lang="en-US" sz="2000" dirty="0" smtClean="0">
                <a:sym typeface="Symbol"/>
              </a:rPr>
              <a:t> (</a:t>
            </a:r>
            <a:r>
              <a:rPr lang="en-US" sz="2000" i="1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) </a:t>
            </a:r>
            <a:r>
              <a:rPr lang="en-US" sz="2000" dirty="0" err="1" smtClean="0">
                <a:sym typeface="Symbol"/>
              </a:rPr>
              <a:t>dapat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berupa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simbol</a:t>
            </a:r>
            <a:r>
              <a:rPr lang="en-US" sz="2000" dirty="0" smtClean="0">
                <a:sym typeface="Symbol"/>
              </a:rPr>
              <a:t>  </a:t>
            </a:r>
            <a:r>
              <a:rPr lang="en-US" sz="2000" dirty="0" err="1" smtClean="0">
                <a:sym typeface="Symbol"/>
              </a:rPr>
              <a:t>tersebut</a:t>
            </a:r>
            <a:r>
              <a:rPr lang="en-US" sz="2000" dirty="0" smtClean="0">
                <a:sym typeface="Symbol"/>
              </a:rPr>
              <a:t>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6400800"/>
          </a:xfrm>
        </p:spPr>
        <p:txBody>
          <a:bodyPr>
            <a:normAutofit fontScale="85000" lnSpcReduction="10000"/>
          </a:bodyPr>
          <a:lstStyle/>
          <a:p>
            <a:pPr marL="623888" indent="-623888">
              <a:buNone/>
            </a:pPr>
            <a:r>
              <a:rPr lang="en-US" sz="2400" dirty="0" smtClean="0">
                <a:sym typeface="Symbol"/>
              </a:rPr>
              <a:t>     4</a:t>
            </a:r>
            <a:r>
              <a:rPr lang="en-US" sz="2600" dirty="0" smtClean="0">
                <a:sym typeface="Symbol"/>
              </a:rPr>
              <a:t>.  Status </a:t>
            </a:r>
            <a:r>
              <a:rPr lang="en-US" sz="2600" dirty="0" err="1" smtClean="0">
                <a:sym typeface="Symbol"/>
              </a:rPr>
              <a:t>akhir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F</a:t>
            </a:r>
            <a:r>
              <a:rPr lang="en-US" sz="2600" baseline="-25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berisi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simbol-simbol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dalam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bentuk</a:t>
            </a:r>
            <a:r>
              <a:rPr lang="en-US" sz="2600" dirty="0" smtClean="0">
                <a:sym typeface="Symbol"/>
              </a:rPr>
              <a:t> [</a:t>
            </a:r>
            <a:r>
              <a:rPr lang="en-US" sz="2600" i="1" dirty="0" smtClean="0">
                <a:sym typeface="Symbol"/>
              </a:rPr>
              <a:t>q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dirty="0" smtClean="0">
                <a:sym typeface="Symbol"/>
              </a:rPr>
              <a:t>] </a:t>
            </a:r>
            <a:r>
              <a:rPr lang="en-US" sz="2600" dirty="0" err="1" smtClean="0">
                <a:sym typeface="Symbol"/>
              </a:rPr>
              <a:t>atau</a:t>
            </a:r>
            <a:r>
              <a:rPr lang="en-US" sz="2600" dirty="0" smtClean="0">
                <a:sym typeface="Symbol"/>
              </a:rPr>
              <a:t> [</a:t>
            </a:r>
            <a:r>
              <a:rPr lang="en-US" sz="2600" i="1" dirty="0" smtClean="0">
                <a:sym typeface="Symbol"/>
              </a:rPr>
              <a:t>q</a:t>
            </a:r>
            <a:r>
              <a:rPr lang="en-US" sz="2600" dirty="0" smtClean="0">
                <a:sym typeface="Symbol"/>
              </a:rPr>
              <a:t>, B] </a:t>
            </a:r>
            <a:r>
              <a:rPr lang="en-US" sz="2600" dirty="0" err="1" smtClean="0">
                <a:sym typeface="Symbol"/>
              </a:rPr>
              <a:t>dan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suku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pertama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q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berasal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dari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F</a:t>
            </a:r>
            <a:r>
              <a:rPr lang="en-US" sz="2600" baseline="-25000" dirty="0" smtClean="0">
                <a:sym typeface="Symbol"/>
              </a:rPr>
              <a:t>2</a:t>
            </a:r>
            <a:r>
              <a:rPr lang="en-US" sz="2600" dirty="0" smtClean="0">
                <a:sym typeface="Symbol"/>
              </a:rPr>
              <a:t>. </a:t>
            </a:r>
          </a:p>
          <a:p>
            <a:pPr marL="623888" indent="-623888">
              <a:buNone/>
            </a:pPr>
            <a:endParaRPr lang="en-US" sz="2600" dirty="0" smtClean="0">
              <a:sym typeface="Symbol"/>
            </a:endParaRPr>
          </a:p>
          <a:p>
            <a:pPr marL="623888" indent="-623888">
              <a:buNone/>
            </a:pPr>
            <a:r>
              <a:rPr lang="en-US" sz="2600" dirty="0" smtClean="0">
                <a:sym typeface="Symbol"/>
              </a:rPr>
              <a:t>     5. </a:t>
            </a:r>
            <a:r>
              <a:rPr lang="en-US" sz="2600" dirty="0" err="1" smtClean="0">
                <a:sym typeface="Symbol"/>
              </a:rPr>
              <a:t>Transisi</a:t>
            </a:r>
            <a:r>
              <a:rPr lang="en-US" sz="2600" dirty="0" smtClean="0">
                <a:sym typeface="Symbol"/>
              </a:rPr>
              <a:t> </a:t>
            </a:r>
            <a:r>
              <a:rPr lang="en-US" sz="2600" baseline="-25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dibentuk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dengan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memperhatikan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hal-hal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berikut</a:t>
            </a:r>
            <a:r>
              <a:rPr lang="en-US" sz="2600" dirty="0" smtClean="0">
                <a:sym typeface="Symbol"/>
              </a:rPr>
              <a:t>: </a:t>
            </a:r>
          </a:p>
          <a:p>
            <a:pPr marL="969963" indent="-969963">
              <a:buNone/>
            </a:pPr>
            <a:r>
              <a:rPr lang="en-US" sz="2600" dirty="0" smtClean="0">
                <a:sym typeface="Symbol"/>
              </a:rPr>
              <a:t>          (a) </a:t>
            </a:r>
            <a:r>
              <a:rPr lang="en-US" sz="2600" dirty="0" err="1" smtClean="0">
                <a:sym typeface="Symbol"/>
              </a:rPr>
              <a:t>Jika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2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melakukan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gerakan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awal</a:t>
            </a:r>
            <a:r>
              <a:rPr lang="en-US" sz="2600" dirty="0" smtClean="0">
                <a:sym typeface="Symbol"/>
              </a:rPr>
              <a:t> (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kiri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kanan</a:t>
            </a:r>
            <a:r>
              <a:rPr lang="en-US" sz="2600" dirty="0" smtClean="0">
                <a:sym typeface="Symbol"/>
              </a:rPr>
              <a:t>),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1 </a:t>
            </a:r>
            <a:r>
              <a:rPr lang="en-US" sz="2600" dirty="0" err="1" smtClean="0">
                <a:sym typeface="Symbol"/>
              </a:rPr>
              <a:t>harus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menuliskan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</a:t>
            </a:r>
            <a:r>
              <a:rPr lang="en-US" sz="2600" dirty="0" smtClean="0">
                <a:sym typeface="Symbol"/>
              </a:rPr>
              <a:t>  </a:t>
            </a: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jalur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bawah</a:t>
            </a:r>
            <a:r>
              <a:rPr lang="en-US" sz="2600" dirty="0" smtClean="0">
                <a:sym typeface="Symbol"/>
              </a:rPr>
              <a:t> pita. Hal </a:t>
            </a:r>
            <a:r>
              <a:rPr lang="en-US" sz="2600" dirty="0" err="1" smtClean="0">
                <a:sym typeface="Symbol"/>
              </a:rPr>
              <a:t>ini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dilakukan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melalui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dua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gerakan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berikut</a:t>
            </a:r>
            <a:r>
              <a:rPr lang="en-US" sz="2600" dirty="0" smtClean="0">
                <a:sym typeface="Symbol"/>
              </a:rPr>
              <a:t>:</a:t>
            </a:r>
          </a:p>
          <a:p>
            <a:pPr marL="969963" indent="-969963">
              <a:buNone/>
            </a:pPr>
            <a:endParaRPr lang="en-US" sz="2600" dirty="0" smtClean="0">
              <a:sym typeface="Symbol"/>
            </a:endParaRPr>
          </a:p>
          <a:p>
            <a:pPr marL="969963" indent="-969963">
              <a:buNone/>
            </a:pPr>
            <a:endParaRPr lang="en-US" sz="2600" dirty="0" smtClean="0">
              <a:sym typeface="Symbol"/>
            </a:endParaRPr>
          </a:p>
          <a:p>
            <a:pPr marL="969963" indent="-969963">
              <a:buNone/>
            </a:pPr>
            <a:endParaRPr lang="en-US" sz="2600" dirty="0" smtClean="0">
              <a:sym typeface="Symbol"/>
            </a:endParaRP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     </a:t>
            </a:r>
            <a:r>
              <a:rPr lang="en-US" sz="2600" dirty="0" err="1" smtClean="0"/>
              <a:t>Keterangan</a:t>
            </a:r>
            <a:r>
              <a:rPr lang="en-US" sz="2600" dirty="0" smtClean="0"/>
              <a:t>: </a:t>
            </a:r>
          </a:p>
          <a:p>
            <a:pPr marL="803275" indent="-179388">
              <a:buFontTx/>
              <a:buChar char="-"/>
            </a:pPr>
            <a:r>
              <a:rPr lang="en-US" sz="2600" dirty="0" err="1" smtClean="0"/>
              <a:t>Gerakan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dibentuk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   {</a:t>
            </a:r>
            <a:r>
              <a:rPr lang="en-US" sz="2600" i="1" dirty="0" smtClean="0">
                <a:sym typeface="Symbol"/>
              </a:rPr>
              <a:t>B</a:t>
            </a:r>
            <a:r>
              <a:rPr lang="en-US" sz="2600" dirty="0" smtClean="0">
                <a:sym typeface="Symbol"/>
              </a:rPr>
              <a:t>}</a:t>
            </a:r>
          </a:p>
          <a:p>
            <a:pPr marL="803275" indent="-179388">
              <a:buFontTx/>
              <a:buChar char="-"/>
            </a:pP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gerakan</a:t>
            </a:r>
            <a:r>
              <a:rPr lang="en-US" sz="2600" dirty="0" smtClean="0">
                <a:sym typeface="Symbol"/>
              </a:rPr>
              <a:t> (1),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2 </a:t>
            </a:r>
            <a:r>
              <a:rPr lang="en-US" sz="2600" dirty="0" err="1" smtClean="0">
                <a:sym typeface="Symbol"/>
              </a:rPr>
              <a:t>mulai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dengan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bergerak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kanan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sehingga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mengolah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simbol-simbol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jalur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atas</a:t>
            </a:r>
            <a:r>
              <a:rPr lang="en-US" sz="2600" dirty="0" smtClean="0">
                <a:sym typeface="Symbol"/>
              </a:rPr>
              <a:t>.</a:t>
            </a:r>
          </a:p>
          <a:p>
            <a:pPr marL="803275" indent="-179388">
              <a:buFontTx/>
              <a:buChar char="-"/>
            </a:pP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gerakan</a:t>
            </a:r>
            <a:r>
              <a:rPr lang="en-US" sz="2600" dirty="0" smtClean="0">
                <a:sym typeface="Symbol"/>
              </a:rPr>
              <a:t> (2),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2 </a:t>
            </a:r>
            <a:r>
              <a:rPr lang="en-US" sz="2600" dirty="0" err="1" smtClean="0">
                <a:sym typeface="Symbol"/>
              </a:rPr>
              <a:t>mulai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dengan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bergerak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kiri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sehingga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T</a:t>
            </a:r>
            <a:r>
              <a:rPr lang="en-US" sz="2600" baseline="-25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mengolah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simbol-simbol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jalur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bawah</a:t>
            </a:r>
            <a:r>
              <a:rPr lang="en-US" sz="2600" dirty="0" smtClean="0">
                <a:sym typeface="Symbol"/>
              </a:rPr>
              <a:t>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61982"/>
              </p:ext>
            </p:extLst>
          </p:nvPr>
        </p:nvGraphicFramePr>
        <p:xfrm>
          <a:off x="1219200" y="2971800"/>
          <a:ext cx="7086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2567940"/>
                <a:gridCol w="3810000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 T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 T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(1)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ym typeface="Symbol"/>
                        </a:rPr>
                        <a:t></a:t>
                      </a:r>
                      <a:r>
                        <a:rPr lang="en-US" sz="2200" baseline="-25000" dirty="0" smtClean="0">
                          <a:sym typeface="Symbol"/>
                        </a:rPr>
                        <a:t>2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dirty="0" smtClean="0">
                          <a:sym typeface="Symbol"/>
                        </a:rPr>
                        <a:t>) = 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X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R</a:t>
                      </a:r>
                      <a:r>
                        <a:rPr lang="en-US" sz="2200" dirty="0" smtClean="0">
                          <a:sym typeface="Symbol"/>
                        </a:rPr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ym typeface="Symbol"/>
                        </a:rPr>
                        <a:t>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, [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i="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B</a:t>
                      </a:r>
                      <a:r>
                        <a:rPr lang="en-US" sz="2200" i="0" dirty="0" smtClean="0">
                          <a:sym typeface="Symbol"/>
                        </a:rPr>
                        <a:t>]</a:t>
                      </a:r>
                      <a:r>
                        <a:rPr lang="en-US" sz="2200" dirty="0" smtClean="0">
                          <a:sym typeface="Symbol"/>
                        </a:rPr>
                        <a:t>) = ([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dirty="0" smtClean="0">
                          <a:sym typeface="Symbol"/>
                        </a:rPr>
                        <a:t>], [</a:t>
                      </a:r>
                      <a:r>
                        <a:rPr lang="en-US" sz="2200" i="1" dirty="0" smtClean="0">
                          <a:sym typeface="Symbol"/>
                        </a:rPr>
                        <a:t>X</a:t>
                      </a:r>
                      <a:r>
                        <a:rPr lang="en-US" sz="2200" dirty="0" smtClean="0">
                          <a:sym typeface="Symbol"/>
                        </a:rPr>
                        <a:t>, ], </a:t>
                      </a:r>
                      <a:r>
                        <a:rPr lang="en-US" sz="2200" i="1" dirty="0" smtClean="0">
                          <a:sym typeface="Symbol"/>
                        </a:rPr>
                        <a:t>R</a:t>
                      </a:r>
                      <a:r>
                        <a:rPr lang="en-US" sz="2200" dirty="0" smtClean="0">
                          <a:sym typeface="Symbol"/>
                        </a:rPr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(2)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ym typeface="Symbol"/>
                        </a:rPr>
                        <a:t></a:t>
                      </a:r>
                      <a:r>
                        <a:rPr lang="en-US" sz="2200" baseline="-25000" dirty="0" smtClean="0">
                          <a:sym typeface="Symbol"/>
                        </a:rPr>
                        <a:t>2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dirty="0" smtClean="0">
                          <a:sym typeface="Symbol"/>
                        </a:rPr>
                        <a:t>) = 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X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L</a:t>
                      </a:r>
                      <a:r>
                        <a:rPr lang="en-US" sz="2200" dirty="0" smtClean="0">
                          <a:sym typeface="Symbol"/>
                        </a:rPr>
                        <a:t>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ym typeface="Symbol"/>
                        </a:rPr>
                        <a:t>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baseline="-25000" dirty="0" smtClean="0">
                          <a:sym typeface="Symbol"/>
                        </a:rPr>
                        <a:t>1</a:t>
                      </a:r>
                      <a:r>
                        <a:rPr lang="en-US" sz="2200" dirty="0" smtClean="0">
                          <a:sym typeface="Symbol"/>
                        </a:rPr>
                        <a:t>, [</a:t>
                      </a:r>
                      <a:r>
                        <a:rPr lang="en-US" sz="2200" i="1" dirty="0" smtClean="0">
                          <a:sym typeface="Symbol"/>
                        </a:rPr>
                        <a:t>a</a:t>
                      </a:r>
                      <a:r>
                        <a:rPr lang="en-US" sz="2200" i="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B</a:t>
                      </a:r>
                      <a:r>
                        <a:rPr lang="en-US" sz="2200" i="0" dirty="0" smtClean="0">
                          <a:sym typeface="Symbol"/>
                        </a:rPr>
                        <a:t>]</a:t>
                      </a:r>
                      <a:r>
                        <a:rPr lang="en-US" sz="2200" dirty="0" smtClean="0">
                          <a:sym typeface="Symbol"/>
                        </a:rPr>
                        <a:t>) = ([</a:t>
                      </a:r>
                      <a:r>
                        <a:rPr lang="en-US" sz="2200" i="1" dirty="0" smtClean="0">
                          <a:sym typeface="Symbol"/>
                        </a:rPr>
                        <a:t>q</a:t>
                      </a:r>
                      <a:r>
                        <a:rPr lang="en-US" sz="2200" dirty="0" smtClean="0">
                          <a:sym typeface="Symbol"/>
                        </a:rPr>
                        <a:t>, </a:t>
                      </a:r>
                      <a:r>
                        <a:rPr lang="en-US" sz="2200" i="1" dirty="0" smtClean="0">
                          <a:sym typeface="Symbol"/>
                        </a:rPr>
                        <a:t>B</a:t>
                      </a:r>
                      <a:r>
                        <a:rPr lang="en-US" sz="2200" dirty="0" smtClean="0">
                          <a:sym typeface="Symbol"/>
                        </a:rPr>
                        <a:t>], [</a:t>
                      </a:r>
                      <a:r>
                        <a:rPr lang="en-US" sz="2200" i="1" dirty="0" smtClean="0">
                          <a:sym typeface="Symbol"/>
                        </a:rPr>
                        <a:t>X</a:t>
                      </a:r>
                      <a:r>
                        <a:rPr lang="en-US" sz="2200" dirty="0" smtClean="0">
                          <a:sym typeface="Symbol"/>
                        </a:rPr>
                        <a:t>, ], </a:t>
                      </a:r>
                      <a:r>
                        <a:rPr lang="en-US" sz="2200" i="1" dirty="0" smtClean="0">
                          <a:sym typeface="Symbol"/>
                        </a:rPr>
                        <a:t>R</a:t>
                      </a:r>
                      <a:r>
                        <a:rPr lang="en-US" sz="2200" dirty="0" smtClean="0">
                          <a:sym typeface="Symbol"/>
                        </a:rPr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85000" lnSpcReduction="20000"/>
          </a:bodyPr>
          <a:lstStyle/>
          <a:p>
            <a:pPr marL="1025525" indent="-1025525">
              <a:buNone/>
            </a:pPr>
            <a:r>
              <a:rPr lang="en-US" sz="2400" dirty="0" smtClean="0"/>
              <a:t>          (b) 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melintasi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(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melintasi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)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beralih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. 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:</a:t>
            </a:r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  </a:t>
            </a:r>
          </a:p>
          <a:p>
            <a:pPr>
              <a:buNone/>
            </a:pPr>
            <a:r>
              <a:rPr lang="en-US" sz="2400" dirty="0" smtClean="0"/>
              <a:t>	   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: </a:t>
            </a:r>
          </a:p>
          <a:p>
            <a:pPr marL="803275" indent="-179388">
              <a:buFontTx/>
              <a:buChar char="-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terkiri</a:t>
            </a:r>
            <a:r>
              <a:rPr lang="en-US" sz="2400" dirty="0" smtClean="0"/>
              <a:t> </a:t>
            </a:r>
            <a:r>
              <a:rPr lang="en-US" sz="2400" dirty="0" smtClean="0"/>
              <a:t>pita,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[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].</a:t>
            </a:r>
          </a:p>
          <a:p>
            <a:pPr marL="803275" indent="-179388">
              <a:buFontTx/>
              <a:buChar char="-"/>
            </a:pPr>
            <a:r>
              <a:rPr lang="en-US" sz="2400" dirty="0" err="1" smtClean="0">
                <a:sym typeface="Symbol"/>
              </a:rPr>
              <a:t>Munculnya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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komponen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kedua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menunjukkan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bahwa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kedudukan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head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memegang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penting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karena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sesungguhnya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sedang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diolah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.</a:t>
            </a:r>
          </a:p>
          <a:p>
            <a:pPr marL="803275" indent="-179388">
              <a:buFontTx/>
              <a:buChar char="-"/>
            </a:pPr>
            <a:r>
              <a:rPr lang="en-US" sz="2400" dirty="0" smtClean="0">
                <a:sym typeface="Symbol"/>
              </a:rPr>
              <a:t>Hal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menjelaskan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terjadinya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duplikasi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gerakan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pasangan</a:t>
            </a:r>
            <a:r>
              <a:rPr lang="en-US" sz="2400" dirty="0" smtClean="0">
                <a:sym typeface="Symbol"/>
              </a:rPr>
              <a:t> (3) (4)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(5)(6).</a:t>
            </a:r>
          </a:p>
          <a:p>
            <a:pPr marL="803275" indent="-179388">
              <a:buFontTx/>
              <a:buChar char="-"/>
            </a:pPr>
            <a:r>
              <a:rPr lang="en-US" sz="2400" dirty="0" err="1" smtClean="0">
                <a:sym typeface="Symbol"/>
              </a:rPr>
              <a:t>Peralihan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bawah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terlihat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jelas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gerakan</a:t>
            </a:r>
            <a:r>
              <a:rPr lang="en-US" sz="2400" dirty="0" smtClean="0">
                <a:sym typeface="Symbol"/>
              </a:rPr>
              <a:t> (4)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(5).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447800"/>
          <a:ext cx="7467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2706001"/>
                <a:gridCol w="4014839"/>
              </a:tblGrid>
              <a:tr h="2184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T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T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]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],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]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],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]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],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(6)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]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, ],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1025525" indent="-1025525">
              <a:buNone/>
            </a:pPr>
            <a:r>
              <a:rPr lang="en-US" sz="2200" dirty="0" smtClean="0"/>
              <a:t>          (c) </a:t>
            </a:r>
            <a:r>
              <a:rPr lang="en-US" sz="2200" dirty="0" err="1" smtClean="0"/>
              <a:t>Selain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,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lain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pensimulasian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2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bergerak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jalur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.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:</a:t>
            </a:r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 marL="1371600" indent="-1371600"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   </a:t>
            </a:r>
            <a:r>
              <a:rPr lang="en-US" sz="2200" dirty="0" err="1" smtClean="0"/>
              <a:t>Keterangan</a:t>
            </a:r>
            <a:r>
              <a:rPr lang="en-US" sz="2200" dirty="0" smtClean="0"/>
              <a:t>: </a:t>
            </a:r>
          </a:p>
          <a:p>
            <a:pPr marL="803275" indent="-179388">
              <a:buFontTx/>
              <a:buChar char="-"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(7) </a:t>
            </a:r>
            <a:r>
              <a:rPr lang="en-US" sz="2200" dirty="0" err="1" smtClean="0"/>
              <a:t>dan</a:t>
            </a:r>
            <a:r>
              <a:rPr lang="en-US" sz="2200" dirty="0" smtClean="0"/>
              <a:t> (8) </a:t>
            </a:r>
            <a:r>
              <a:rPr lang="en-US" sz="2200" dirty="0" err="1" smtClean="0"/>
              <a:t>simbol</a:t>
            </a:r>
            <a:r>
              <a:rPr lang="en-US" sz="2200" dirty="0" smtClean="0"/>
              <a:t> pita yang </a:t>
            </a:r>
            <a:r>
              <a:rPr lang="en-US" sz="2200" dirty="0" err="1" smtClean="0"/>
              <a:t>berubah</a:t>
            </a:r>
            <a:r>
              <a:rPr lang="en-US" sz="2200" dirty="0" smtClean="0"/>
              <a:t> </a:t>
            </a:r>
            <a:r>
              <a:rPr lang="en-US" sz="2200" dirty="0" err="1" smtClean="0"/>
              <a:t>terletak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jalur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.</a:t>
            </a:r>
          </a:p>
          <a:p>
            <a:pPr marL="803275" indent="-179388">
              <a:buFontTx/>
              <a:buChar char="-"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(9) </a:t>
            </a:r>
            <a:r>
              <a:rPr lang="en-US" sz="2200" dirty="0" err="1" smtClean="0"/>
              <a:t>dan</a:t>
            </a:r>
            <a:r>
              <a:rPr lang="en-US" sz="2200" dirty="0" smtClean="0"/>
              <a:t> (10) </a:t>
            </a:r>
            <a:r>
              <a:rPr lang="en-US" sz="2200" dirty="0" err="1" smtClean="0"/>
              <a:t>simbol</a:t>
            </a:r>
            <a:r>
              <a:rPr lang="en-US" sz="2200" dirty="0" smtClean="0"/>
              <a:t> pita yang </a:t>
            </a:r>
            <a:r>
              <a:rPr lang="en-US" sz="2200" dirty="0" err="1" smtClean="0"/>
              <a:t>berubah</a:t>
            </a:r>
            <a:r>
              <a:rPr lang="en-US" sz="2200" dirty="0" smtClean="0"/>
              <a:t> </a:t>
            </a:r>
            <a:r>
              <a:rPr lang="en-US" sz="2200" dirty="0" err="1" smtClean="0"/>
              <a:t>terletak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jalur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2200" dirty="0" err="1" smtClean="0"/>
              <a:t>terbalik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621650"/>
              </p:ext>
            </p:extLst>
          </p:nvPr>
        </p:nvGraphicFramePr>
        <p:xfrm>
          <a:off x="1295400" y="1981200"/>
          <a:ext cx="7467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2706001"/>
                <a:gridCol w="4014839"/>
              </a:tblGrid>
              <a:tr h="2184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T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T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(7)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i="0" dirty="0" smtClean="0">
                          <a:sym typeface="Symbol"/>
                        </a:rPr>
                        <a:t>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(8)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i="0" dirty="0" smtClean="0">
                          <a:sym typeface="Symbol"/>
                        </a:rPr>
                        <a:t>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dirty="0" smtClean="0">
                          <a:sym typeface="Symbol"/>
                        </a:rPr>
                        <a:t>],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(9)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i="0" dirty="0" smtClean="0">
                          <a:sym typeface="Symbol"/>
                        </a:rPr>
                        <a:t>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],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(10)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sym typeface="Symbol"/>
                        </a:rPr>
                        <a:t>(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) = (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L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</a:t>
                      </a:r>
                      <a:r>
                        <a:rPr lang="en-US" sz="2000" baseline="-25000" dirty="0" smtClean="0">
                          <a:sym typeface="Symbol"/>
                        </a:rPr>
                        <a:t>1</a:t>
                      </a:r>
                      <a:r>
                        <a:rPr lang="en-US" sz="2000" dirty="0" smtClean="0">
                          <a:sym typeface="Symbol"/>
                        </a:rPr>
                        <a:t>([</a:t>
                      </a:r>
                      <a:r>
                        <a:rPr lang="en-US" sz="2000" i="1" dirty="0" smtClean="0">
                          <a:sym typeface="Symbol"/>
                        </a:rPr>
                        <a:t>p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i="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Y</a:t>
                      </a:r>
                      <a:r>
                        <a:rPr lang="en-US" sz="2000" i="0" dirty="0" smtClean="0">
                          <a:sym typeface="Symbol"/>
                        </a:rPr>
                        <a:t>]</a:t>
                      </a:r>
                      <a:r>
                        <a:rPr lang="en-US" sz="2000" dirty="0" smtClean="0">
                          <a:sym typeface="Symbol"/>
                        </a:rPr>
                        <a:t>) = ([</a:t>
                      </a:r>
                      <a:r>
                        <a:rPr lang="en-US" sz="2000" i="1" dirty="0" smtClean="0">
                          <a:sym typeface="Symbol"/>
                        </a:rPr>
                        <a:t>q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], [</a:t>
                      </a:r>
                      <a:r>
                        <a:rPr lang="en-US" sz="2000" i="1" dirty="0" smtClean="0">
                          <a:sym typeface="Symbol"/>
                        </a:rPr>
                        <a:t>X</a:t>
                      </a:r>
                      <a:r>
                        <a:rPr lang="en-US" sz="2000" dirty="0" smtClean="0">
                          <a:sym typeface="Symbol"/>
                        </a:rPr>
                        <a:t>, </a:t>
                      </a:r>
                      <a:r>
                        <a:rPr lang="en-US" sz="2000" i="1" dirty="0" smtClean="0">
                          <a:sym typeface="Symbol"/>
                        </a:rPr>
                        <a:t>Z</a:t>
                      </a:r>
                      <a:r>
                        <a:rPr lang="en-US" sz="2000" dirty="0" smtClean="0">
                          <a:sym typeface="Symbol"/>
                        </a:rPr>
                        <a:t>], </a:t>
                      </a:r>
                      <a:r>
                        <a:rPr lang="en-US" sz="2000" i="1" dirty="0" smtClean="0">
                          <a:sym typeface="Symbol"/>
                        </a:rPr>
                        <a:t>R</a:t>
                      </a:r>
                      <a:r>
                        <a:rPr lang="en-US" sz="2000" dirty="0" smtClean="0">
                          <a:sym typeface="Symbol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Mesin</a:t>
            </a:r>
            <a:r>
              <a:rPr lang="en-US" sz="3600" b="1" dirty="0" smtClean="0"/>
              <a:t> Turing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Pita </a:t>
            </a:r>
            <a:r>
              <a:rPr lang="en-US" sz="3600" b="1" dirty="0" err="1" smtClean="0"/>
              <a:t>Berjalur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Banyak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pita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berbentuk</a:t>
            </a:r>
            <a:r>
              <a:rPr lang="en-US" sz="2400" dirty="0" smtClean="0">
                <a:sym typeface="Symbol"/>
              </a:rPr>
              <a:t>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(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[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a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])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[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b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],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[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a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]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[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…, </a:t>
            </a:r>
            <a:r>
              <a:rPr lang="en-US" sz="2400" i="1" dirty="0" err="1" smtClean="0">
                <a:sym typeface="Symbol"/>
              </a:rPr>
              <a:t>b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]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tunggal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baru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(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transisi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tampak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seperti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transisi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biasa</a:t>
            </a:r>
            <a:r>
              <a:rPr lang="en-US" sz="2400" dirty="0" smtClean="0">
                <a:sym typeface="Symbol"/>
              </a:rPr>
              <a:t>.</a:t>
            </a:r>
          </a:p>
          <a:p>
            <a:r>
              <a:rPr lang="en-US" sz="2400" dirty="0" err="1" smtClean="0">
                <a:sym typeface="Symbol"/>
              </a:rPr>
              <a:t>Sebaliknya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biasa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tunggal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mudah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disimulasikan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dirty="0" err="1" smtClean="0">
                <a:sym typeface="Symbol"/>
              </a:rPr>
              <a:t>berjalur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banyak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saja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digunakan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pita </a:t>
            </a:r>
            <a:r>
              <a:rPr lang="en-US" sz="2400" dirty="0" err="1" smtClean="0">
                <a:sym typeface="Symbol"/>
              </a:rPr>
              <a:t>berjalur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banyak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Non-</a:t>
            </a:r>
            <a:r>
              <a:rPr lang="en-US" dirty="0" err="1" smtClean="0"/>
              <a:t>Deterministik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deterministik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deterministik</a:t>
            </a:r>
            <a:r>
              <a:rPr lang="en-US" sz="2400" dirty="0" smtClean="0"/>
              <a:t>,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 </a:t>
            </a:r>
            <a:r>
              <a:rPr lang="en-US" sz="2400" dirty="0" err="1" smtClean="0">
                <a:sym typeface="Symbol"/>
              </a:rPr>
              <a:t>memiliki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nilai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tunggal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sedangkan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non-</a:t>
            </a:r>
            <a:r>
              <a:rPr lang="en-US" sz="2400" dirty="0" err="1" smtClean="0">
                <a:sym typeface="Symbol"/>
              </a:rPr>
              <a:t>deterministik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pasangan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tertentu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mungkin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dijumpai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lebih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</a:t>
            </a:r>
            <a:r>
              <a:rPr lang="en-US" sz="2400" dirty="0" smtClean="0">
                <a:sym typeface="Symbol"/>
              </a:rPr>
              <a:t>.</a:t>
            </a:r>
          </a:p>
          <a:p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non-</a:t>
            </a:r>
            <a:r>
              <a:rPr lang="en-US" sz="2400" dirty="0" err="1" smtClean="0">
                <a:sym typeface="Symbol"/>
              </a:rPr>
              <a:t>deterministik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M</a:t>
            </a:r>
            <a:r>
              <a:rPr lang="en-US" sz="2400" i="1" baseline="-25000" dirty="0" err="1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disimulasikan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deterministik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i="1" baseline="-25000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Dasar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pemikirannya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setiap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pita, </a:t>
            </a:r>
            <a:r>
              <a:rPr lang="en-US" sz="2400" i="1" dirty="0" err="1" smtClean="0">
                <a:sym typeface="Symbol"/>
              </a:rPr>
              <a:t>M</a:t>
            </a:r>
            <a:r>
              <a:rPr lang="en-US" sz="2400" i="1" baseline="-25000" dirty="0" err="1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mungkin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memiliki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lebih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banyaknya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berhingga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Misalkan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pilihan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diberi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nomor</a:t>
            </a:r>
            <a:r>
              <a:rPr lang="en-US" sz="2400" dirty="0" smtClean="0">
                <a:sym typeface="Symbol"/>
              </a:rPr>
              <a:t> 1, 2, 3, …,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penomoran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rangkaian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rangkaian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1 </a:t>
            </a:r>
            <a:r>
              <a:rPr lang="en-US" sz="2400" dirty="0" err="1" smtClean="0">
                <a:sym typeface="Symbol"/>
              </a:rPr>
              <a:t>sampai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i="1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pita. Pita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input </a:t>
            </a:r>
            <a:r>
              <a:rPr lang="en-US" sz="2400" dirty="0" err="1" smtClean="0"/>
              <a:t>yan</a:t>
            </a:r>
            <a:r>
              <a:rPr lang="en-US" sz="2400" dirty="0" smtClean="0"/>
              <a:t> </a:t>
            </a:r>
            <a:r>
              <a:rPr lang="en-US" sz="2400" dirty="0" err="1" smtClean="0"/>
              <a:t>diolah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,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1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k yang </a:t>
            </a:r>
            <a:r>
              <a:rPr lang="en-US" sz="2400" dirty="0" err="1" smtClean="0"/>
              <a:t>dibangkitkan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teratur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terpendek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,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, </a:t>
            </a:r>
            <a:r>
              <a:rPr lang="en-US" sz="2400" dirty="0" err="1" smtClean="0"/>
              <a:t>dst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deterministik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dibangkitkan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,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menerimanya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dibangkitkan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teratur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Sebaliknya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n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Emulator</a:t>
            </a:r>
            <a:r>
              <a:rPr lang="en-US" sz="2400" dirty="0" smtClean="0"/>
              <a:t>: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menduplikasi</a:t>
            </a:r>
            <a:r>
              <a:rPr lang="en-US" sz="2400" dirty="0" smtClean="0"/>
              <a:t> (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mengemulasi</a:t>
            </a:r>
            <a:r>
              <a:rPr lang="en-US" sz="2400" dirty="0" smtClean="0"/>
              <a:t>)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(</a:t>
            </a:r>
            <a:r>
              <a:rPr lang="en-US" sz="2400" i="1" dirty="0" smtClean="0"/>
              <a:t>guest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lain (</a:t>
            </a:r>
            <a:r>
              <a:rPr lang="en-US" sz="2400" i="1" dirty="0" smtClean="0"/>
              <a:t>host</a:t>
            </a:r>
            <a:r>
              <a:rPr lang="en-US" sz="2400" dirty="0" smtClean="0"/>
              <a:t>)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kelakuan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diemulasi</a:t>
            </a:r>
            <a:r>
              <a:rPr lang="en-US" sz="2400" dirty="0" smtClean="0"/>
              <a:t> </a:t>
            </a:r>
            <a:r>
              <a:rPr lang="en-US" sz="2400" dirty="0" err="1" smtClean="0"/>
              <a:t>menyerupai</a:t>
            </a:r>
            <a:r>
              <a:rPr lang="en-US" sz="2400" dirty="0" smtClean="0"/>
              <a:t> </a:t>
            </a:r>
            <a:r>
              <a:rPr lang="en-US" sz="2400" dirty="0" err="1" smtClean="0"/>
              <a:t>kelakuan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(</a:t>
            </a:r>
            <a:r>
              <a:rPr lang="en-US" sz="2400" i="1" dirty="0" smtClean="0"/>
              <a:t>guest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i="1" dirty="0" smtClean="0"/>
              <a:t>emulator</a:t>
            </a:r>
            <a:r>
              <a:rPr lang="en-US" sz="2400" dirty="0" smtClean="0"/>
              <a:t> </a:t>
            </a:r>
            <a:r>
              <a:rPr lang="en-US" sz="2400" dirty="0" err="1" smtClean="0"/>
              <a:t>ponsel</a:t>
            </a:r>
            <a:r>
              <a:rPr lang="en-US" sz="2400" dirty="0" smtClean="0"/>
              <a:t> Nokia yang </a:t>
            </a:r>
            <a:r>
              <a:rPr lang="en-US" sz="2400" dirty="0" err="1" smtClean="0"/>
              <a:t>djalankan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i="1" dirty="0" smtClean="0"/>
              <a:t>desktop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emulator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i="1" dirty="0" smtClean="0"/>
              <a:t>guest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varian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smtClean="0"/>
              <a:t>Turing: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berpita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multi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err="1" smtClean="0"/>
              <a:t>multihead</a:t>
            </a:r>
            <a:r>
              <a:rPr lang="en-US" sz="2400" dirty="0" smtClean="0"/>
              <a:t>.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 -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/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 </a:t>
            </a:r>
            <a:r>
              <a:rPr lang="en-US" sz="2400" dirty="0" err="1" smtClean="0"/>
              <a:t>ekivalennya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(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varian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varian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).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Hal yang </a:t>
            </a:r>
            <a:r>
              <a:rPr lang="en-US" sz="2800" dirty="0" err="1" smtClean="0"/>
              <a:t>serupa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pula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i="1" dirty="0" smtClean="0"/>
              <a:t>T</a:t>
            </a:r>
            <a:r>
              <a:rPr lang="en-US" sz="2800" dirty="0" smtClean="0"/>
              <a:t>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pengkodean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lain (</a:t>
            </a:r>
            <a:r>
              <a:rPr lang="en-US" sz="2800" dirty="0" err="1" smtClean="0"/>
              <a:t>sebut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dirty="0" smtClean="0"/>
              <a:t>)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mensimulasikan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i="1" dirty="0" smtClean="0"/>
              <a:t>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pengkodean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Mesin</a:t>
            </a:r>
            <a:r>
              <a:rPr lang="en-US" sz="2800" dirty="0" smtClean="0"/>
              <a:t> Turing </a:t>
            </a:r>
            <a:r>
              <a:rPr lang="en-US" sz="2800" i="1" dirty="0" smtClean="0"/>
              <a:t>U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Turing universal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T</a:t>
            </a:r>
            <a:r>
              <a:rPr lang="en-US" sz="2400" dirty="0" smtClean="0"/>
              <a:t> = (</a:t>
            </a:r>
            <a:r>
              <a:rPr lang="en-US" sz="2400" i="1" dirty="0" smtClean="0"/>
              <a:t>Q</a:t>
            </a:r>
            <a:r>
              <a:rPr lang="en-US" sz="2400" dirty="0" smtClean="0"/>
              <a:t>, {0, 1}, {0, 1, </a:t>
            </a:r>
            <a:r>
              <a:rPr lang="en-US" sz="2400" i="1" dirty="0" smtClean="0"/>
              <a:t>B</a:t>
            </a:r>
            <a:r>
              <a:rPr lang="en-US" sz="2400" dirty="0" smtClean="0"/>
              <a:t>}, </a:t>
            </a:r>
            <a:r>
              <a:rPr lang="en-US" sz="2400" dirty="0" smtClean="0">
                <a:sym typeface="Symbol"/>
              </a:rPr>
              <a:t>,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{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})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 marL="738188" indent="-738188">
              <a:buNone/>
            </a:pPr>
            <a:r>
              <a:rPr lang="en-US" sz="2400" dirty="0" smtClean="0"/>
              <a:t>     (a)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0, 1,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  </a:t>
            </a:r>
          </a:p>
          <a:p>
            <a:pPr marL="738188" indent="-738188">
              <a:buNone/>
            </a:pPr>
            <a:endParaRPr lang="en-US" sz="2400" dirty="0" smtClean="0"/>
          </a:p>
          <a:p>
            <a:pPr marL="738188" indent="-738188">
              <a:buNone/>
            </a:pPr>
            <a:r>
              <a:rPr lang="en-US" sz="2400" dirty="0" smtClean="0"/>
              <a:t>     (b)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dilambangkan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 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738188" indent="-738188">
              <a:buNone/>
            </a:pPr>
            <a:r>
              <a:rPr lang="en-US" sz="2400" dirty="0" smtClean="0"/>
              <a:t>     (c)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err="1" smtClean="0">
                <a:sym typeface="Symbol"/>
              </a:rPr>
              <a:t>X</a:t>
            </a:r>
            <a:r>
              <a:rPr lang="en-US" sz="2400" i="1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err="1" smtClean="0">
                <a:sym typeface="Symbol"/>
              </a:rPr>
              <a:t>q</a:t>
            </a:r>
            <a:r>
              <a:rPr lang="en-US" sz="2400" i="1" baseline="-25000" dirty="0" err="1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i="1" baseline="-25000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), </a:t>
            </a:r>
            <a:r>
              <a:rPr lang="en-US" sz="2400" dirty="0" err="1" smtClean="0">
                <a:sym typeface="Symbol"/>
              </a:rPr>
              <a:t>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dituliskan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5-t</a:t>
            </a:r>
            <a:r>
              <a:rPr lang="en-US" sz="2400" i="1" dirty="0" smtClean="0">
                <a:sym typeface="Symbol"/>
              </a:rPr>
              <a:t>upl</a:t>
            </a:r>
            <a:r>
              <a:rPr lang="en-US" sz="2400" dirty="0" smtClean="0">
                <a:sym typeface="Symbol"/>
              </a:rPr>
              <a:t>e (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 yang </a:t>
            </a:r>
            <a:r>
              <a:rPr lang="en-US" sz="2400" dirty="0" err="1" smtClean="0">
                <a:sym typeface="Symbol"/>
              </a:rPr>
              <a:t>dikodekan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string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 = 0</a:t>
            </a:r>
            <a:r>
              <a:rPr lang="en-US" sz="2400" i="1" baseline="30000" dirty="0" smtClean="0">
                <a:sym typeface="Symbol"/>
              </a:rPr>
              <a:t>i 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10</a:t>
            </a:r>
            <a:r>
              <a:rPr lang="en-US" sz="2400" i="1" baseline="30000" dirty="0" smtClean="0">
                <a:sym typeface="Symbol"/>
              </a:rPr>
              <a:t>m</a:t>
            </a:r>
            <a:endParaRPr lang="en-US" sz="2400" i="1" baseline="30000" dirty="0" smtClean="0"/>
          </a:p>
          <a:p>
            <a:pPr marL="738188" indent="-738188">
              <a:buNone/>
            </a:pPr>
            <a:endParaRPr lang="en-US" sz="2400" dirty="0" smtClean="0"/>
          </a:p>
          <a:p>
            <a:pPr marL="738188" indent="-738188">
              <a:buNone/>
            </a:pPr>
            <a:r>
              <a:rPr lang="en-US" sz="2400" dirty="0" smtClean="0"/>
              <a:t>     (d)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dikodekan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: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111</a:t>
            </a:r>
            <a:r>
              <a:rPr lang="en-US" sz="2400" i="1" dirty="0" smtClean="0"/>
              <a:t>C 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11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11…11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111  </a:t>
            </a:r>
          </a:p>
          <a:p>
            <a:pPr marL="738188" indent="-401638">
              <a:buNone/>
            </a:pPr>
            <a:endParaRPr lang="en-US" sz="2400" dirty="0" smtClean="0"/>
          </a:p>
          <a:p>
            <a:pPr marL="738188" indent="-401638">
              <a:buNone/>
            </a:pPr>
            <a:r>
              <a:rPr lang="en-US" sz="2400" dirty="0" smtClean="0"/>
              <a:t>(e)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input </a:t>
            </a:r>
            <a:r>
              <a:rPr lang="en-US" sz="2400" dirty="0" err="1" smtClean="0"/>
              <a:t>bagai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U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meniru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Pengkodean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905000"/>
          <a:ext cx="543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1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111</a:t>
            </a:r>
            <a:r>
              <a:rPr lang="en-US" sz="2400" dirty="0" smtClean="0"/>
              <a:t>010010010100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0010100010010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00100100100100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001000100010010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 000101000010100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00010010001001  0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00010001000010100</a:t>
            </a:r>
            <a:r>
              <a:rPr lang="en-US" sz="2400" dirty="0" smtClean="0">
                <a:solidFill>
                  <a:srgbClr val="FF0000"/>
                </a:solidFill>
              </a:rPr>
              <a:t>111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533400"/>
          <a:ext cx="6934201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1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Gerakan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Kode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1</a:t>
                      </a:r>
                      <a:r>
                        <a:rPr lang="en-US" sz="2400" dirty="0" smtClean="0">
                          <a:sym typeface="Symbol"/>
                        </a:rPr>
                        <a:t>, 1)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0, </a:t>
                      </a:r>
                      <a:r>
                        <a:rPr lang="en-US" sz="2400" i="1" dirty="0" smtClean="0">
                          <a:sym typeface="Symbol"/>
                        </a:rPr>
                        <a:t>R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0  1  00  1  00</a:t>
                      </a:r>
                      <a:r>
                        <a:rPr lang="en-US" sz="2400" baseline="0" dirty="0" smtClean="0"/>
                        <a:t>  1  0  1  00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0)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1, </a:t>
                      </a:r>
                      <a:r>
                        <a:rPr lang="en-US" sz="2400" i="1" dirty="0" smtClean="0">
                          <a:sym typeface="Symbol"/>
                        </a:rPr>
                        <a:t>L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00  1  0  1  000  1  00  1  0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1)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1, </a:t>
                      </a:r>
                      <a:r>
                        <a:rPr lang="en-US" sz="2400" i="1" dirty="0" smtClean="0">
                          <a:sym typeface="Symbol"/>
                        </a:rPr>
                        <a:t>R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00  1  00  1  00  1  00  1  00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2</a:t>
                      </a:r>
                      <a:r>
                        <a:rPr lang="en-US" sz="2400" dirty="0" smtClean="0">
                          <a:sym typeface="Symbol"/>
                        </a:rPr>
                        <a:t>, </a:t>
                      </a:r>
                      <a:r>
                        <a:rPr lang="en-US" sz="2400" i="1" dirty="0" smtClean="0">
                          <a:sym typeface="Symbol"/>
                        </a:rPr>
                        <a:t>B</a:t>
                      </a:r>
                      <a:r>
                        <a:rPr lang="en-US" sz="2400" dirty="0" smtClean="0">
                          <a:sym typeface="Symbol"/>
                        </a:rPr>
                        <a:t>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1, </a:t>
                      </a:r>
                      <a:r>
                        <a:rPr lang="en-US" sz="2400" i="1" dirty="0" smtClean="0">
                          <a:sym typeface="Symbol"/>
                        </a:rPr>
                        <a:t>L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00  1  000  1  000  1  00  1  0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0)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>
                          <a:sym typeface="Symbol"/>
                        </a:rPr>
                        <a:t>, 0, </a:t>
                      </a:r>
                      <a:r>
                        <a:rPr lang="en-US" sz="2400" i="1" dirty="0" smtClean="0">
                          <a:sym typeface="Symbol"/>
                        </a:rPr>
                        <a:t>R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000  1  0  1  0000  1  0  1  00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1)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1, </a:t>
                      </a:r>
                      <a:r>
                        <a:rPr lang="en-US" sz="2400" i="1" dirty="0" smtClean="0">
                          <a:sym typeface="Symbol"/>
                        </a:rPr>
                        <a:t>L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000  1  00  1  000  1  00  1  0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(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, </a:t>
                      </a:r>
                      <a:r>
                        <a:rPr lang="en-US" sz="2400" i="1" dirty="0" smtClean="0">
                          <a:sym typeface="Symbol"/>
                        </a:rPr>
                        <a:t>B</a:t>
                      </a:r>
                      <a:r>
                        <a:rPr lang="en-US" sz="2400" dirty="0" smtClean="0">
                          <a:sym typeface="Symbol"/>
                        </a:rPr>
                        <a:t>) = (</a:t>
                      </a:r>
                      <a:r>
                        <a:rPr lang="en-US" sz="2400" i="1" dirty="0" smtClean="0">
                          <a:sym typeface="Symbol"/>
                        </a:rPr>
                        <a:t>q</a:t>
                      </a:r>
                      <a:r>
                        <a:rPr lang="en-US" sz="2400" baseline="-25000" dirty="0" smtClean="0">
                          <a:sym typeface="Symbol"/>
                        </a:rPr>
                        <a:t>4</a:t>
                      </a:r>
                      <a:r>
                        <a:rPr lang="en-US" sz="2400" dirty="0" smtClean="0">
                          <a:sym typeface="Symbol"/>
                        </a:rPr>
                        <a:t>, 0, </a:t>
                      </a:r>
                      <a:r>
                        <a:rPr lang="en-US" sz="2400" i="1" dirty="0" smtClean="0">
                          <a:sym typeface="Symbol"/>
                        </a:rPr>
                        <a:t>L</a:t>
                      </a:r>
                      <a:r>
                        <a:rPr lang="en-US" sz="2400" dirty="0" smtClean="0">
                          <a:sym typeface="Symbol"/>
                        </a:rPr>
                        <a:t>)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000  1  000  1  0000  1  0  1  00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Andaikan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universal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pengenalan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1.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kerjanya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dilengkapi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pita. </a:t>
            </a:r>
          </a:p>
          <a:p>
            <a:endParaRPr lang="en-US" sz="2400" dirty="0" smtClean="0"/>
          </a:p>
          <a:p>
            <a:r>
              <a:rPr lang="en-US" sz="2400" dirty="0" smtClean="0"/>
              <a:t>Pita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T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disimulasikan</a:t>
            </a:r>
            <a:r>
              <a:rPr lang="en-US" sz="2400" dirty="0" smtClean="0"/>
              <a:t>, pita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2304</Words>
  <Application>Microsoft Office PowerPoint</Application>
  <PresentationFormat>On-screen Show (4:3)</PresentationFormat>
  <Paragraphs>338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3. Mesin Turing (Bagian 3)</vt:lpstr>
      <vt:lpstr>Credit Title</vt:lpstr>
      <vt:lpstr>Mesin Turing Universal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Simulasi oleh Mesin Turing Universal</vt:lpstr>
      <vt:lpstr>PowerPoint Presentation</vt:lpstr>
      <vt:lpstr>PowerPoint Presentation</vt:lpstr>
      <vt:lpstr>PowerPoint Presentation</vt:lpstr>
      <vt:lpstr>Variasi-Variasi Mesin Turing</vt:lpstr>
      <vt:lpstr>PowerPoint Presentation</vt:lpstr>
      <vt:lpstr>PowerPoint Presentation</vt:lpstr>
      <vt:lpstr>PowerPoint Presentation</vt:lpstr>
      <vt:lpstr>Two-Way Infinite Tape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Mesin Turing dengan Pita Berjalur Banyak</vt:lpstr>
      <vt:lpstr>Mesin Turing Non-Deterministik</vt:lpstr>
      <vt:lpstr>PowerPoint Presentation</vt:lpstr>
      <vt:lpstr>PowerPoint Presentation</vt:lpstr>
      <vt:lpstr>Pekerjaan Rumah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Mesin Turing (Bagian 2)</dc:title>
  <dc:creator>AXIOO</dc:creator>
  <cp:lastModifiedBy>rinaldi-irk</cp:lastModifiedBy>
  <cp:revision>203</cp:revision>
  <dcterms:created xsi:type="dcterms:W3CDTF">2014-09-01T00:05:04Z</dcterms:created>
  <dcterms:modified xsi:type="dcterms:W3CDTF">2015-09-23T02:59:40Z</dcterms:modified>
</cp:coreProperties>
</file>