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7" r:id="rId2"/>
    <p:sldId id="295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8" r:id="rId11"/>
    <p:sldId id="266" r:id="rId12"/>
    <p:sldId id="267" r:id="rId13"/>
    <p:sldId id="279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92" r:id="rId25"/>
    <p:sldId id="293" r:id="rId26"/>
    <p:sldId id="294" r:id="rId27"/>
    <p:sldId id="296" r:id="rId28"/>
    <p:sldId id="297" r:id="rId29"/>
    <p:sldId id="298" r:id="rId30"/>
    <p:sldId id="300" r:id="rId3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8A771A5C-1899-4A20-A4BB-120315A516C6}" type="datetimeFigureOut">
              <a:rPr lang="en-US" smtClean="0"/>
              <a:pPr/>
              <a:t>9/23/2015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119797C-F2FB-4075-9EB5-76CBEC7EC7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369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9797C-F2FB-4075-9EB5-76CBEC7EC709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588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37933-ED7B-47BF-BE0B-C7FD17FED428}" type="datetime1">
              <a:rPr lang="en-US" smtClean="0"/>
              <a:pPr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0714A-0724-416D-8A17-E3FADF8669A4}" type="datetime1">
              <a:rPr lang="en-US" smtClean="0"/>
              <a:pPr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D78B1-F945-4297-9992-C1D9F6A33AD1}" type="datetime1">
              <a:rPr lang="en-US" smtClean="0"/>
              <a:pPr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EFEA4-6024-4E69-92D1-B1D94C480EE3}" type="datetime1">
              <a:rPr lang="en-US" smtClean="0"/>
              <a:pPr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49C37-198F-407A-9729-F50094173593}" type="datetime1">
              <a:rPr lang="en-US" smtClean="0"/>
              <a:pPr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CB08F-5A95-45D0-95A6-4F1A11F3C48F}" type="datetime1">
              <a:rPr lang="en-US" smtClean="0"/>
              <a:pPr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B1E2E-D7C9-435D-B707-D02B9345CF01}" type="datetime1">
              <a:rPr lang="en-US" smtClean="0"/>
              <a:pPr/>
              <a:t>9/23/2015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6DCD4-2112-4E2A-8747-C45712FE5F92}" type="datetime1">
              <a:rPr lang="en-US" smtClean="0"/>
              <a:pPr/>
              <a:t>9/23/2015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BFAB8-F894-44E6-9A8D-6EA39FB52E2F}" type="datetime1">
              <a:rPr lang="en-US" smtClean="0"/>
              <a:pPr/>
              <a:t>9/23/2015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43179-871A-45E5-B107-03649A59F663}" type="datetime1">
              <a:rPr lang="en-US" smtClean="0"/>
              <a:pPr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11996-9677-4747-99D1-8AC4BAB9FC3C}" type="datetime1">
              <a:rPr lang="en-US" smtClean="0"/>
              <a:pPr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A20FF-3514-4F76-B737-69137C1D8E89}" type="datetime1">
              <a:rPr lang="en-US" smtClean="0"/>
              <a:pPr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3. </a:t>
            </a:r>
            <a:r>
              <a:rPr lang="en-US" b="1" dirty="0" err="1" smtClean="0"/>
              <a:t>Mesin</a:t>
            </a:r>
            <a:r>
              <a:rPr lang="en-US" b="1" dirty="0" smtClean="0"/>
              <a:t> Turing (</a:t>
            </a:r>
            <a:r>
              <a:rPr lang="en-US" b="1" dirty="0" err="1" smtClean="0"/>
              <a:t>Bagian</a:t>
            </a:r>
            <a:r>
              <a:rPr lang="en-US" b="1" dirty="0" smtClean="0"/>
              <a:t> 3)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505200"/>
            <a:ext cx="6400800" cy="1295400"/>
          </a:xfrm>
        </p:spPr>
        <p:txBody>
          <a:bodyPr/>
          <a:lstStyle/>
          <a:p>
            <a:endParaRPr lang="en-US" dirty="0"/>
          </a:p>
          <a:p>
            <a:r>
              <a:rPr lang="en-US" dirty="0" err="1" smtClean="0"/>
              <a:t>Oleh</a:t>
            </a:r>
            <a:r>
              <a:rPr lang="en-US" dirty="0" smtClean="0"/>
              <a:t>: </a:t>
            </a:r>
            <a:r>
              <a:rPr lang="en-US" dirty="0" err="1" smtClean="0"/>
              <a:t>Rinaldi</a:t>
            </a:r>
            <a:r>
              <a:rPr lang="en-US" dirty="0" smtClean="0"/>
              <a:t> </a:t>
            </a:r>
            <a:r>
              <a:rPr lang="en-US" dirty="0" err="1" smtClean="0"/>
              <a:t>Munir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0" y="6096000"/>
            <a:ext cx="5923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Program  </a:t>
            </a:r>
            <a:r>
              <a:rPr lang="en-US" sz="2400" b="1" dirty="0" err="1" smtClean="0"/>
              <a:t>Studi</a:t>
            </a:r>
            <a:r>
              <a:rPr lang="en-US" sz="2400" b="1" dirty="0" smtClean="0"/>
              <a:t> Magister </a:t>
            </a:r>
            <a:r>
              <a:rPr lang="en-US" sz="2400" b="1" dirty="0" err="1" smtClean="0"/>
              <a:t>Informatika</a:t>
            </a:r>
            <a:r>
              <a:rPr lang="en-US" sz="2400" b="1" dirty="0" smtClean="0"/>
              <a:t> STEI-ITB</a:t>
            </a:r>
            <a:endParaRPr lang="en-US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2209800" y="990600"/>
            <a:ext cx="41621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IF5110 </a:t>
            </a:r>
            <a:r>
              <a:rPr lang="en-US" sz="3200" b="1" dirty="0" err="1" smtClean="0">
                <a:solidFill>
                  <a:srgbClr val="FF0000"/>
                </a:solidFill>
              </a:rPr>
              <a:t>Teori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Komputasi</a:t>
            </a:r>
            <a:endParaRPr lang="en-US" sz="3200" b="1" dirty="0" smtClean="0">
              <a:solidFill>
                <a:srgbClr val="FF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10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667000" y="609600"/>
            <a:ext cx="35052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2476500" y="800100"/>
            <a:ext cx="381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667000" y="990600"/>
            <a:ext cx="35052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657600" y="609600"/>
            <a:ext cx="9220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Input </a:t>
            </a:r>
            <a:r>
              <a:rPr lang="en-US" sz="2000" i="1" dirty="0" smtClean="0"/>
              <a:t>T</a:t>
            </a:r>
            <a:endParaRPr lang="en-US" sz="2000" i="1" dirty="0"/>
          </a:p>
        </p:txBody>
      </p:sp>
      <p:sp>
        <p:nvSpPr>
          <p:cNvPr id="12" name="Rectangle 11"/>
          <p:cNvSpPr/>
          <p:nvPr/>
        </p:nvSpPr>
        <p:spPr>
          <a:xfrm>
            <a:off x="3124200" y="1676400"/>
            <a:ext cx="1524000" cy="10668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T</a:t>
            </a:r>
            <a:endParaRPr lang="en-US" sz="2000" i="1" dirty="0">
              <a:solidFill>
                <a:schemeClr val="tx1"/>
              </a:solidFill>
            </a:endParaRPr>
          </a:p>
        </p:txBody>
      </p:sp>
      <p:sp>
        <p:nvSpPr>
          <p:cNvPr id="13" name="Up-Down Arrow 12"/>
          <p:cNvSpPr/>
          <p:nvPr/>
        </p:nvSpPr>
        <p:spPr>
          <a:xfrm>
            <a:off x="3810000" y="990600"/>
            <a:ext cx="228600" cy="685800"/>
          </a:xfrm>
          <a:prstGeom prst="upDownArrow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590800" y="3352800"/>
            <a:ext cx="1524000" cy="381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</a:rPr>
              <a:t>perilaku</a:t>
            </a:r>
            <a:r>
              <a:rPr lang="en-US" sz="2000" i="1" dirty="0" smtClean="0">
                <a:solidFill>
                  <a:schemeClr val="tx1"/>
                </a:solidFill>
              </a:rPr>
              <a:t> T</a:t>
            </a:r>
            <a:endParaRPr lang="en-US" sz="2000" i="1" dirty="0">
              <a:solidFill>
                <a:schemeClr val="tx1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0" y="3733800"/>
            <a:ext cx="1676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572000" y="3352800"/>
            <a:ext cx="1676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4381500" y="3543300"/>
            <a:ext cx="381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876800" y="3352800"/>
            <a:ext cx="9220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Input </a:t>
            </a:r>
            <a:r>
              <a:rPr lang="en-US" sz="2000" i="1" dirty="0" smtClean="0"/>
              <a:t>T</a:t>
            </a:r>
            <a:endParaRPr lang="en-US" sz="2000" i="1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2590800" y="4038600"/>
            <a:ext cx="1143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590800" y="4419600"/>
            <a:ext cx="1143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2400300" y="42291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590800" y="4038600"/>
            <a:ext cx="12374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status </a:t>
            </a:r>
            <a:r>
              <a:rPr lang="en-US" sz="2000" dirty="0" err="1" smtClean="0"/>
              <a:t>kini</a:t>
            </a:r>
            <a:endParaRPr lang="en-US" sz="2000" i="1" dirty="0"/>
          </a:p>
        </p:txBody>
      </p:sp>
      <p:sp>
        <p:nvSpPr>
          <p:cNvPr id="29" name="Rectangle 28"/>
          <p:cNvSpPr/>
          <p:nvPr/>
        </p:nvSpPr>
        <p:spPr>
          <a:xfrm>
            <a:off x="3581400" y="4953000"/>
            <a:ext cx="1524000" cy="10668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Universal (</a:t>
            </a:r>
            <a:r>
              <a:rPr lang="en-US" sz="2000" i="1" dirty="0" smtClean="0">
                <a:solidFill>
                  <a:schemeClr val="tx1"/>
                </a:solidFill>
              </a:rPr>
              <a:t>U</a:t>
            </a:r>
            <a:r>
              <a:rPr lang="en-US" sz="2000" dirty="0" smtClean="0">
                <a:solidFill>
                  <a:schemeClr val="tx1"/>
                </a:solidFill>
              </a:rPr>
              <a:t>)</a:t>
            </a:r>
            <a:endParaRPr lang="en-US" sz="2000" i="1" dirty="0">
              <a:solidFill>
                <a:schemeClr val="tx1"/>
              </a:solidFill>
            </a:endParaRPr>
          </a:p>
        </p:txBody>
      </p:sp>
      <p:cxnSp>
        <p:nvCxnSpPr>
          <p:cNvPr id="32" name="Curved Connector 31"/>
          <p:cNvCxnSpPr>
            <a:stCxn id="12" idx="2"/>
          </p:cNvCxnSpPr>
          <p:nvPr/>
        </p:nvCxnSpPr>
        <p:spPr>
          <a:xfrm rot="5400000">
            <a:off x="3390900" y="2857500"/>
            <a:ext cx="609600" cy="381000"/>
          </a:xfrm>
          <a:prstGeom prst="curvedConnector3">
            <a:avLst>
              <a:gd name="adj1" fmla="val 50000"/>
            </a:avLst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urved Connector 33"/>
          <p:cNvCxnSpPr/>
          <p:nvPr/>
        </p:nvCxnSpPr>
        <p:spPr>
          <a:xfrm rot="16200000" flipH="1">
            <a:off x="4114800" y="1752600"/>
            <a:ext cx="2362200" cy="838200"/>
          </a:xfrm>
          <a:prstGeom prst="curvedConnector3">
            <a:avLst>
              <a:gd name="adj1" fmla="val 50000"/>
            </a:avLst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29" idx="0"/>
            <a:endCxn id="22" idx="2"/>
          </p:cNvCxnSpPr>
          <p:nvPr/>
        </p:nvCxnSpPr>
        <p:spPr>
          <a:xfrm rot="5400000" flipH="1" flipV="1">
            <a:off x="4240567" y="3855743"/>
            <a:ext cx="1200090" cy="994424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9" idx="0"/>
          </p:cNvCxnSpPr>
          <p:nvPr/>
        </p:nvCxnSpPr>
        <p:spPr>
          <a:xfrm rot="16200000" flipV="1">
            <a:off x="3733800" y="4343400"/>
            <a:ext cx="457200" cy="76200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29" idx="0"/>
          </p:cNvCxnSpPr>
          <p:nvPr/>
        </p:nvCxnSpPr>
        <p:spPr>
          <a:xfrm rot="16200000" flipV="1">
            <a:off x="3619500" y="4229100"/>
            <a:ext cx="1066800" cy="38100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676400" y="6172200"/>
            <a:ext cx="6736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Gambar</a:t>
            </a:r>
            <a:r>
              <a:rPr lang="en-US" sz="2400" b="1" dirty="0" smtClean="0"/>
              <a:t> 1. </a:t>
            </a:r>
            <a:r>
              <a:rPr lang="en-US" sz="2400" b="1" dirty="0" err="1" smtClean="0"/>
              <a:t>Simulasi</a:t>
            </a:r>
            <a:r>
              <a:rPr lang="en-US" sz="2400" b="1" dirty="0" smtClean="0"/>
              <a:t> </a:t>
            </a:r>
            <a:r>
              <a:rPr lang="en-US" sz="2400" b="1" i="1" dirty="0" smtClean="0"/>
              <a:t>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oleh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mesin</a:t>
            </a:r>
            <a:r>
              <a:rPr lang="en-US" sz="2400" b="1" dirty="0" smtClean="0"/>
              <a:t> Turing Universal </a:t>
            </a:r>
            <a:r>
              <a:rPr lang="en-US" sz="2400" b="1" i="1" dirty="0" smtClean="0"/>
              <a:t>U</a:t>
            </a:r>
            <a:endParaRPr lang="en-US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lnSpcReduction="10000"/>
          </a:bodyPr>
          <a:lstStyle/>
          <a:p>
            <a:r>
              <a:rPr lang="en-US" sz="2400" dirty="0" err="1" smtClean="0"/>
              <a:t>Mesin</a:t>
            </a:r>
            <a:r>
              <a:rPr lang="en-US" sz="2400" dirty="0" smtClean="0"/>
              <a:t> Turing universal U </a:t>
            </a:r>
            <a:r>
              <a:rPr lang="en-US" sz="2400" dirty="0" err="1" smtClean="0"/>
              <a:t>bekerja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cara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 </a:t>
            </a:r>
          </a:p>
          <a:p>
            <a:pPr marL="625475" indent="-625475">
              <a:buNone/>
            </a:pPr>
            <a:r>
              <a:rPr lang="en-US" sz="2400" dirty="0" smtClean="0"/>
              <a:t>     1. Pita 2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diinisialiasi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input T, </a:t>
            </a:r>
            <a:r>
              <a:rPr lang="en-US" sz="2400" dirty="0" err="1" smtClean="0"/>
              <a:t>dan</a:t>
            </a:r>
            <a:r>
              <a:rPr lang="en-US" sz="2400" dirty="0" smtClean="0"/>
              <a:t> pita 3 </a:t>
            </a:r>
            <a:r>
              <a:rPr lang="en-US" sz="2400" dirty="0" err="1" smtClean="0"/>
              <a:t>diisi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0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menyatakan</a:t>
            </a:r>
            <a:r>
              <a:rPr lang="en-US" sz="2400" dirty="0" smtClean="0"/>
              <a:t> status </a:t>
            </a:r>
            <a:r>
              <a:rPr lang="en-US" sz="2400" dirty="0" err="1" smtClean="0"/>
              <a:t>awal</a:t>
            </a:r>
            <a:r>
              <a:rPr lang="en-US" sz="2400" dirty="0" smtClean="0"/>
              <a:t> T,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i="1" dirty="0" smtClean="0"/>
              <a:t>q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sz="2400" dirty="0" smtClean="0"/>
          </a:p>
          <a:p>
            <a:pPr marL="625475" indent="-288925">
              <a:buNone/>
            </a:pPr>
            <a:r>
              <a:rPr lang="en-US" sz="2400" dirty="0" smtClean="0"/>
              <a:t>2. </a:t>
            </a:r>
            <a:r>
              <a:rPr lang="en-US" sz="2400" dirty="0" err="1" smtClean="0"/>
              <a:t>Jika</a:t>
            </a:r>
            <a:r>
              <a:rPr lang="en-US" sz="2400" dirty="0" smtClean="0"/>
              <a:t> pita 3 </a:t>
            </a:r>
            <a:r>
              <a:rPr lang="en-US" sz="2400" dirty="0" err="1" smtClean="0"/>
              <a:t>berisi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00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pensimulasikan</a:t>
            </a:r>
            <a:r>
              <a:rPr lang="en-US" sz="2400" dirty="0" smtClean="0"/>
              <a:t> T </a:t>
            </a:r>
            <a:r>
              <a:rPr lang="en-US" sz="2400" dirty="0" err="1" smtClean="0"/>
              <a:t>oleh</a:t>
            </a:r>
            <a:r>
              <a:rPr lang="en-US" sz="2400" dirty="0" smtClean="0"/>
              <a:t> U </a:t>
            </a:r>
            <a:r>
              <a:rPr lang="en-US" sz="2400" dirty="0" err="1" smtClean="0"/>
              <a:t>dihentikan</a:t>
            </a:r>
            <a:r>
              <a:rPr lang="en-US" sz="2400" dirty="0" smtClean="0"/>
              <a:t>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berarti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sudah</a:t>
            </a:r>
            <a:r>
              <a:rPr lang="en-US" sz="2400" dirty="0" smtClean="0"/>
              <a:t> </a:t>
            </a:r>
            <a:r>
              <a:rPr lang="en-US" sz="2400" dirty="0" err="1" smtClean="0"/>
              <a:t>mencapai</a:t>
            </a:r>
            <a:r>
              <a:rPr lang="en-US" sz="2400" dirty="0" smtClean="0"/>
              <a:t> status </a:t>
            </a:r>
            <a:r>
              <a:rPr lang="en-US" sz="2400" dirty="0" err="1" smtClean="0"/>
              <a:t>akhirnya</a:t>
            </a:r>
            <a:r>
              <a:rPr lang="en-US" sz="2400" dirty="0" smtClean="0"/>
              <a:t>, </a:t>
            </a:r>
            <a:r>
              <a:rPr lang="en-US" sz="2400" i="1" dirty="0" smtClean="0"/>
              <a:t>q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. (</a:t>
            </a:r>
            <a:r>
              <a:rPr lang="en-US" sz="2400" dirty="0" err="1" smtClean="0"/>
              <a:t>lihat</a:t>
            </a:r>
            <a:r>
              <a:rPr lang="en-US" sz="2400" dirty="0" smtClean="0"/>
              <a:t> </a:t>
            </a:r>
            <a:r>
              <a:rPr lang="en-US" sz="2400" dirty="0" err="1" smtClean="0"/>
              <a:t>kembali</a:t>
            </a:r>
            <a:r>
              <a:rPr lang="en-US" sz="2400" dirty="0" smtClean="0"/>
              <a:t> </a:t>
            </a:r>
            <a:r>
              <a:rPr lang="en-US" sz="2400" dirty="0" err="1" smtClean="0"/>
              <a:t>deskripsi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T yang </a:t>
            </a:r>
            <a:r>
              <a:rPr lang="en-US" sz="2400" dirty="0" err="1" smtClean="0"/>
              <a:t>diberikan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halaman</a:t>
            </a:r>
            <a:r>
              <a:rPr lang="en-US" sz="2400" dirty="0" smtClean="0"/>
              <a:t> 4). </a:t>
            </a:r>
          </a:p>
          <a:p>
            <a:pPr>
              <a:buNone/>
            </a:pPr>
            <a:endParaRPr lang="en-US" sz="2400" dirty="0" smtClean="0"/>
          </a:p>
          <a:p>
            <a:pPr marL="625475" indent="-288925">
              <a:buNone/>
            </a:pPr>
            <a:r>
              <a:rPr lang="en-US" sz="2400" dirty="0" smtClean="0"/>
              <a:t>3. </a:t>
            </a:r>
            <a:r>
              <a:rPr lang="en-US" sz="2400" dirty="0" err="1" smtClean="0"/>
              <a:t>Misalkan</a:t>
            </a:r>
            <a:r>
              <a:rPr lang="en-US" sz="2400" dirty="0" smtClean="0"/>
              <a:t> </a:t>
            </a:r>
            <a:r>
              <a:rPr lang="en-US" sz="2400" i="1" dirty="0" err="1" smtClean="0"/>
              <a:t>X</a:t>
            </a:r>
            <a:r>
              <a:rPr lang="en-US" sz="2400" i="1" baseline="-25000" dirty="0" err="1" smtClean="0"/>
              <a:t>j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yang </a:t>
            </a:r>
            <a:r>
              <a:rPr lang="en-US" sz="2400" dirty="0" err="1" smtClean="0"/>
              <a:t>sedang</a:t>
            </a:r>
            <a:r>
              <a:rPr lang="en-US" sz="2400" dirty="0" smtClean="0"/>
              <a:t> </a:t>
            </a:r>
            <a:r>
              <a:rPr lang="en-US" sz="2400" dirty="0" err="1" smtClean="0"/>
              <a:t>dibaca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pita 2 </a:t>
            </a:r>
            <a:r>
              <a:rPr lang="en-US" sz="2400" dirty="0" err="1" smtClean="0"/>
              <a:t>dan</a:t>
            </a:r>
            <a:r>
              <a:rPr lang="en-US" sz="2400" dirty="0" smtClean="0"/>
              <a:t> pita 3 </a:t>
            </a:r>
            <a:r>
              <a:rPr lang="en-US" sz="2400" dirty="0" err="1" smtClean="0"/>
              <a:t>berisi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i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menyatakan</a:t>
            </a:r>
            <a:r>
              <a:rPr lang="en-US" sz="2400" dirty="0" smtClean="0"/>
              <a:t> status </a:t>
            </a:r>
            <a:r>
              <a:rPr lang="en-US" sz="2400" dirty="0" err="1" smtClean="0"/>
              <a:t>kini</a:t>
            </a:r>
            <a:r>
              <a:rPr lang="en-US" sz="2400" dirty="0" smtClean="0"/>
              <a:t> </a:t>
            </a:r>
            <a:r>
              <a:rPr lang="en-US" sz="2400" i="1" dirty="0" err="1" smtClean="0"/>
              <a:t>q</a:t>
            </a:r>
            <a:r>
              <a:rPr lang="en-US" sz="2400" i="1" baseline="-25000" dirty="0" err="1" smtClean="0"/>
              <a:t>i</a:t>
            </a:r>
            <a:r>
              <a:rPr lang="en-US" sz="2400" baseline="-250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T.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U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memeriksa</a:t>
            </a:r>
            <a:r>
              <a:rPr lang="en-US" sz="2400" dirty="0" smtClean="0"/>
              <a:t> pita 1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menemukan</a:t>
            </a:r>
            <a:r>
              <a:rPr lang="en-US" sz="2400" dirty="0" smtClean="0"/>
              <a:t> string yang </a:t>
            </a:r>
            <a:r>
              <a:rPr lang="en-US" sz="2400" dirty="0" err="1" smtClean="0"/>
              <a:t>dimulai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110</a:t>
            </a:r>
            <a:r>
              <a:rPr lang="en-US" sz="2400" i="1" baseline="30000" dirty="0" smtClean="0"/>
              <a:t>i</a:t>
            </a:r>
            <a:r>
              <a:rPr lang="en-US" sz="2400" dirty="0" smtClean="0"/>
              <a:t>10</a:t>
            </a:r>
            <a:r>
              <a:rPr lang="en-US" sz="2400" i="1" baseline="30000" dirty="0" smtClean="0"/>
              <a:t>j</a:t>
            </a:r>
            <a:r>
              <a:rPr lang="en-US" sz="2400" dirty="0" smtClean="0"/>
              <a:t>1 (yang </a:t>
            </a:r>
            <a:r>
              <a:rPr lang="en-US" sz="2400" dirty="0" err="1" smtClean="0"/>
              <a:t>menandakan</a:t>
            </a:r>
            <a:r>
              <a:rPr lang="en-US" sz="2400" dirty="0" smtClean="0"/>
              <a:t> </a:t>
            </a:r>
            <a:r>
              <a:rPr lang="en-US" sz="2400" dirty="0" err="1" smtClean="0"/>
              <a:t>transisi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(</a:t>
            </a:r>
            <a:r>
              <a:rPr lang="en-US" sz="2400" i="1" dirty="0" err="1" smtClean="0">
                <a:sym typeface="Symbol"/>
              </a:rPr>
              <a:t>q</a:t>
            </a:r>
            <a:r>
              <a:rPr lang="en-US" sz="2400" i="1" baseline="-25000" dirty="0" err="1" smtClean="0">
                <a:sym typeface="Symbol"/>
              </a:rPr>
              <a:t>i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err="1" smtClean="0">
                <a:sym typeface="Symbol"/>
              </a:rPr>
              <a:t>X</a:t>
            </a:r>
            <a:r>
              <a:rPr lang="en-US" sz="2400" i="1" baseline="-25000" dirty="0" err="1" smtClean="0">
                <a:sym typeface="Symbol"/>
              </a:rPr>
              <a:t>j</a:t>
            </a:r>
            <a:r>
              <a:rPr lang="en-US" sz="2400" dirty="0" smtClean="0">
                <a:sym typeface="Symbol"/>
              </a:rPr>
              <a:t>)). </a:t>
            </a:r>
            <a:r>
              <a:rPr lang="en-US" sz="2400" dirty="0" err="1" smtClean="0">
                <a:sym typeface="Symbol"/>
              </a:rPr>
              <a:t>Ada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dua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kemungkinan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kasus</a:t>
            </a:r>
            <a:r>
              <a:rPr lang="en-US" sz="2400" dirty="0" smtClean="0">
                <a:sym typeface="Symbol"/>
              </a:rPr>
              <a:t> yang </a:t>
            </a:r>
            <a:r>
              <a:rPr lang="en-US" sz="2400" dirty="0" err="1" smtClean="0">
                <a:sym typeface="Symbol"/>
              </a:rPr>
              <a:t>terjadi</a:t>
            </a:r>
            <a:r>
              <a:rPr lang="en-US" sz="2400" dirty="0" smtClean="0">
                <a:sym typeface="Symbol"/>
              </a:rPr>
              <a:t>: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2400" u="sng" dirty="0" err="1" smtClean="0"/>
              <a:t>Kasus</a:t>
            </a:r>
            <a:r>
              <a:rPr lang="en-US" sz="2400" u="sng" dirty="0" smtClean="0"/>
              <a:t> 1</a:t>
            </a:r>
            <a:r>
              <a:rPr lang="en-US" sz="2400" dirty="0" smtClean="0"/>
              <a:t>: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ditemukan</a:t>
            </a:r>
            <a:r>
              <a:rPr lang="en-US" sz="2400" dirty="0" smtClean="0"/>
              <a:t> </a:t>
            </a:r>
            <a:r>
              <a:rPr lang="en-US" sz="2400" i="1" dirty="0" smtClean="0"/>
              <a:t>string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simulasi</a:t>
            </a:r>
            <a:r>
              <a:rPr lang="en-US" sz="2400" dirty="0" smtClean="0"/>
              <a:t> </a:t>
            </a:r>
            <a:r>
              <a:rPr lang="en-US" sz="2400" dirty="0" err="1" smtClean="0"/>
              <a:t>dihentikandan</a:t>
            </a:r>
            <a:r>
              <a:rPr lang="en-US" sz="2400" dirty="0" smtClean="0"/>
              <a:t> </a:t>
            </a:r>
            <a:r>
              <a:rPr lang="en-US" sz="2400" dirty="0" err="1" smtClean="0"/>
              <a:t>berarti</a:t>
            </a:r>
            <a:r>
              <a:rPr lang="en-US" sz="2400" dirty="0" smtClean="0"/>
              <a:t> input </a:t>
            </a:r>
            <a:r>
              <a:rPr lang="en-US" sz="2400" i="1" dirty="0" smtClean="0"/>
              <a:t>w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diterima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i="1" dirty="0" smtClean="0"/>
              <a:t>T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u="sng" dirty="0" err="1" smtClean="0"/>
              <a:t>Kasus</a:t>
            </a:r>
            <a:r>
              <a:rPr lang="en-US" sz="2400" u="sng" dirty="0" smtClean="0"/>
              <a:t> 2</a:t>
            </a:r>
            <a:r>
              <a:rPr lang="en-US" sz="2400" dirty="0" smtClean="0"/>
              <a:t>: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ditemukan</a:t>
            </a:r>
            <a:r>
              <a:rPr lang="en-US" sz="2400" dirty="0" smtClean="0"/>
              <a:t>, string 110</a:t>
            </a:r>
            <a:r>
              <a:rPr lang="en-US" sz="2400" i="1" baseline="30000" dirty="0" smtClean="0"/>
              <a:t>i</a:t>
            </a:r>
            <a:r>
              <a:rPr lang="en-US" sz="2400" dirty="0" smtClean="0"/>
              <a:t>10</a:t>
            </a:r>
            <a:r>
              <a:rPr lang="en-US" sz="2400" i="1" baseline="30000" dirty="0" smtClean="0"/>
              <a:t>j</a:t>
            </a:r>
            <a:r>
              <a:rPr lang="en-US" sz="2400" dirty="0" smtClean="0"/>
              <a:t>10</a:t>
            </a:r>
            <a:r>
              <a:rPr lang="en-US" sz="2400" i="1" baseline="30000" dirty="0" smtClean="0"/>
              <a:t>k</a:t>
            </a:r>
            <a:r>
              <a:rPr lang="en-US" sz="2400" dirty="0" smtClean="0"/>
              <a:t>10</a:t>
            </a:r>
            <a:r>
              <a:rPr lang="en-US" sz="2400" i="1" baseline="30000" dirty="0" smtClean="0"/>
              <a:t>l</a:t>
            </a:r>
            <a:r>
              <a:rPr lang="en-US" sz="2400" dirty="0" smtClean="0"/>
              <a:t>10</a:t>
            </a:r>
            <a:r>
              <a:rPr lang="en-US" sz="2400" i="1" baseline="30000" dirty="0" smtClean="0"/>
              <a:t>m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(a) </a:t>
            </a:r>
            <a:r>
              <a:rPr lang="en-US" sz="2400" dirty="0" err="1" smtClean="0"/>
              <a:t>simpan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k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pita 3</a:t>
            </a:r>
          </a:p>
          <a:p>
            <a:pPr>
              <a:buNone/>
            </a:pPr>
            <a:r>
              <a:rPr lang="en-US" sz="2400" dirty="0" smtClean="0"/>
              <a:t>	(b) </a:t>
            </a:r>
            <a:r>
              <a:rPr lang="en-US" sz="2400" dirty="0" err="1" smtClean="0"/>
              <a:t>tuliskan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i="1" dirty="0" smtClean="0"/>
              <a:t>X</a:t>
            </a:r>
            <a:r>
              <a:rPr lang="en-US" sz="2400" i="1" baseline="-25000" dirty="0" smtClean="0"/>
              <a:t>l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sel</a:t>
            </a:r>
            <a:r>
              <a:rPr lang="en-US" sz="2400" dirty="0" smtClean="0"/>
              <a:t> yang </a:t>
            </a:r>
            <a:r>
              <a:rPr lang="en-US" sz="2400" dirty="0" err="1" smtClean="0"/>
              <a:t>sedang</a:t>
            </a:r>
            <a:r>
              <a:rPr lang="en-US" sz="2400" dirty="0" smtClean="0"/>
              <a:t> </a:t>
            </a:r>
            <a:r>
              <a:rPr lang="en-US" sz="2400" dirty="0" err="1" smtClean="0"/>
              <a:t>dibaca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pita 2</a:t>
            </a:r>
          </a:p>
          <a:p>
            <a:pPr>
              <a:buNone/>
            </a:pPr>
            <a:r>
              <a:rPr lang="en-US" sz="2400" dirty="0" smtClean="0"/>
              <a:t>	(c) </a:t>
            </a:r>
            <a:r>
              <a:rPr lang="en-US" sz="2400" dirty="0" err="1" smtClean="0"/>
              <a:t>gerakkan</a:t>
            </a:r>
            <a:r>
              <a:rPr lang="en-US" sz="2400" dirty="0" smtClean="0"/>
              <a:t> </a:t>
            </a:r>
            <a:r>
              <a:rPr lang="en-US" sz="2400" i="1" dirty="0" smtClean="0"/>
              <a:t>head</a:t>
            </a:r>
            <a:r>
              <a:rPr lang="en-US" sz="2400" dirty="0" smtClean="0"/>
              <a:t> 2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arah</a:t>
            </a:r>
            <a:r>
              <a:rPr lang="en-US" sz="2400" dirty="0" smtClean="0"/>
              <a:t> </a:t>
            </a:r>
            <a:r>
              <a:rPr lang="en-US" sz="2400" i="1" dirty="0" smtClean="0"/>
              <a:t>D</a:t>
            </a:r>
            <a:r>
              <a:rPr lang="en-US" sz="2400" i="1" baseline="-25000" dirty="0" smtClean="0"/>
              <a:t>m</a:t>
            </a:r>
            <a:r>
              <a:rPr lang="en-US" sz="2400" dirty="0" smtClean="0"/>
              <a:t>.</a:t>
            </a:r>
          </a:p>
          <a:p>
            <a:pPr>
              <a:buNone/>
            </a:pPr>
            <a:r>
              <a:rPr lang="en-US" sz="2800" i="1" baseline="30000" dirty="0" smtClean="0"/>
              <a:t>	</a:t>
            </a:r>
            <a:endParaRPr lang="en-US" sz="2800" i="1" baseline="30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Variasi-Variasi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r>
              <a:rPr lang="en-US" dirty="0" smtClean="0"/>
              <a:t> Turing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Terdapat</a:t>
            </a:r>
            <a:r>
              <a:rPr lang="en-US" sz="2800" dirty="0" smtClean="0"/>
              <a:t> </a:t>
            </a:r>
            <a:r>
              <a:rPr lang="en-US" sz="2800" dirty="0" err="1" smtClean="0"/>
              <a:t>beberapa</a:t>
            </a:r>
            <a:r>
              <a:rPr lang="en-US" sz="2800" dirty="0" smtClean="0"/>
              <a:t> </a:t>
            </a:r>
            <a:r>
              <a:rPr lang="en-US" sz="2800" dirty="0" err="1" smtClean="0"/>
              <a:t>variasi</a:t>
            </a:r>
            <a:r>
              <a:rPr lang="en-US" sz="2800" dirty="0" smtClean="0"/>
              <a:t> </a:t>
            </a:r>
            <a:r>
              <a:rPr lang="en-US" sz="2800" dirty="0" err="1" smtClean="0"/>
              <a:t>mesin</a:t>
            </a:r>
            <a:r>
              <a:rPr lang="en-US" sz="2800" dirty="0" smtClean="0"/>
              <a:t> Turing. </a:t>
            </a:r>
            <a:r>
              <a:rPr lang="en-US" sz="2800" dirty="0" err="1" smtClean="0"/>
              <a:t>Meskipun</a:t>
            </a:r>
            <a:r>
              <a:rPr lang="en-US" sz="2800" dirty="0" smtClean="0"/>
              <a:t> </a:t>
            </a:r>
            <a:r>
              <a:rPr lang="en-US" sz="2800" dirty="0" err="1" smtClean="0"/>
              <a:t>terdapat</a:t>
            </a:r>
            <a:r>
              <a:rPr lang="en-US" sz="2800" dirty="0" smtClean="0"/>
              <a:t> </a:t>
            </a:r>
            <a:r>
              <a:rPr lang="en-US" sz="2800" dirty="0" err="1" smtClean="0"/>
              <a:t>lebih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satu</a:t>
            </a:r>
            <a:r>
              <a:rPr lang="en-US" sz="2800" dirty="0" smtClean="0"/>
              <a:t> </a:t>
            </a:r>
            <a:r>
              <a:rPr lang="en-US" sz="2800" dirty="0" err="1" smtClean="0"/>
              <a:t>variasi</a:t>
            </a:r>
            <a:r>
              <a:rPr lang="en-US" sz="2800" dirty="0" smtClean="0"/>
              <a:t>, </a:t>
            </a:r>
            <a:r>
              <a:rPr lang="en-US" sz="2800" dirty="0" err="1" smtClean="0"/>
              <a:t>namun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ada</a:t>
            </a:r>
            <a:r>
              <a:rPr lang="en-US" sz="2800" dirty="0" smtClean="0"/>
              <a:t> </a:t>
            </a:r>
            <a:r>
              <a:rPr lang="en-US" sz="2800" dirty="0" err="1" smtClean="0"/>
              <a:t>peningkatan</a:t>
            </a:r>
            <a:r>
              <a:rPr lang="en-US" sz="2800" dirty="0" smtClean="0"/>
              <a:t> </a:t>
            </a:r>
            <a:r>
              <a:rPr lang="en-US" sz="2800" dirty="0" err="1" smtClean="0"/>
              <a:t>kemampuan</a:t>
            </a:r>
            <a:r>
              <a:rPr lang="en-US" sz="2800" dirty="0" smtClean="0"/>
              <a:t> </a:t>
            </a:r>
            <a:r>
              <a:rPr lang="en-US" sz="2800" dirty="0" err="1" smtClean="0"/>
              <a:t>pengenalan</a:t>
            </a:r>
            <a:r>
              <a:rPr lang="en-US" sz="2800" dirty="0" smtClean="0"/>
              <a:t> </a:t>
            </a:r>
            <a:r>
              <a:rPr lang="en-US" sz="2800" dirty="0" err="1" smtClean="0"/>
              <a:t>bahasa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masing-masing</a:t>
            </a:r>
            <a:r>
              <a:rPr lang="en-US" sz="2800" dirty="0" smtClean="0"/>
              <a:t> </a:t>
            </a:r>
            <a:r>
              <a:rPr lang="en-US" sz="2800" dirty="0" err="1" smtClean="0"/>
              <a:t>varian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kata</a:t>
            </a:r>
            <a:r>
              <a:rPr lang="en-US" sz="2800" dirty="0" smtClean="0"/>
              <a:t> lain, </a:t>
            </a:r>
            <a:r>
              <a:rPr lang="en-US" sz="2800" dirty="0" err="1" smtClean="0"/>
              <a:t>variasi-variasi</a:t>
            </a:r>
            <a:r>
              <a:rPr lang="en-US" sz="2800" dirty="0" smtClean="0"/>
              <a:t> </a:t>
            </a:r>
            <a:r>
              <a:rPr lang="en-US" sz="2800" dirty="0" err="1" smtClean="0"/>
              <a:t>mesin</a:t>
            </a:r>
            <a:r>
              <a:rPr lang="en-US" sz="2800" dirty="0" smtClean="0"/>
              <a:t> Turing </a:t>
            </a:r>
            <a:r>
              <a:rPr lang="en-US" sz="2800" dirty="0" err="1" smtClean="0"/>
              <a:t>tersebut</a:t>
            </a:r>
            <a:r>
              <a:rPr lang="en-US" sz="2800" dirty="0" smtClean="0"/>
              <a:t> </a:t>
            </a:r>
            <a:r>
              <a:rPr lang="en-US" sz="2800" dirty="0" err="1" smtClean="0"/>
              <a:t>merupakan</a:t>
            </a:r>
            <a:r>
              <a:rPr lang="en-US" sz="2800" dirty="0" smtClean="0"/>
              <a:t> </a:t>
            </a:r>
            <a:r>
              <a:rPr lang="en-US" sz="2800" dirty="0" err="1" smtClean="0"/>
              <a:t>mesin</a:t>
            </a:r>
            <a:r>
              <a:rPr lang="en-US" sz="2800" dirty="0" smtClean="0"/>
              <a:t> yang </a:t>
            </a:r>
            <a:r>
              <a:rPr lang="en-US" sz="2800" dirty="0" err="1" smtClean="0"/>
              <a:t>ekivalen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Beberapa</a:t>
            </a:r>
            <a:r>
              <a:rPr lang="en-US" sz="2800" dirty="0" smtClean="0"/>
              <a:t> </a:t>
            </a:r>
            <a:r>
              <a:rPr lang="en-US" sz="2800" dirty="0" err="1" smtClean="0"/>
              <a:t>variasi</a:t>
            </a:r>
            <a:r>
              <a:rPr lang="en-US" sz="2800" dirty="0" smtClean="0"/>
              <a:t> </a:t>
            </a:r>
            <a:r>
              <a:rPr lang="en-US" sz="2800" dirty="0" err="1" smtClean="0"/>
              <a:t>mesin</a:t>
            </a:r>
            <a:r>
              <a:rPr lang="en-US" sz="2800" dirty="0" smtClean="0"/>
              <a:t> Turing: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02920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400" b="1" i="1" dirty="0" smtClean="0"/>
              <a:t>Two- way Infinite tape  </a:t>
            </a:r>
          </a:p>
          <a:p>
            <a:pPr marL="0" indent="0">
              <a:buNone/>
            </a:pP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pita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yang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terbatas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kedua</a:t>
            </a:r>
            <a:r>
              <a:rPr lang="en-US" sz="2400" dirty="0" smtClean="0"/>
              <a:t> </a:t>
            </a:r>
            <a:r>
              <a:rPr lang="en-US" sz="2400" dirty="0" err="1" smtClean="0"/>
              <a:t>ujungnya</a:t>
            </a:r>
            <a:r>
              <a:rPr lang="en-US" sz="2400" dirty="0" smtClean="0"/>
              <a:t>.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biasa</a:t>
            </a:r>
            <a:r>
              <a:rPr lang="en-US" sz="2400" dirty="0" smtClean="0"/>
              <a:t>, </a:t>
            </a:r>
            <a:r>
              <a:rPr lang="en-US" sz="2400" i="1" dirty="0" smtClean="0"/>
              <a:t>head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bergerak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kiri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sisi</a:t>
            </a:r>
            <a:r>
              <a:rPr lang="en-US" sz="2400" dirty="0" smtClean="0"/>
              <a:t> pita. 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b="1" i="1" dirty="0" smtClean="0"/>
              <a:t>2.   </a:t>
            </a:r>
            <a:r>
              <a:rPr lang="en-US" sz="2400" b="1" i="1" dirty="0" err="1" smtClean="0"/>
              <a:t>Multitrack</a:t>
            </a:r>
            <a:r>
              <a:rPr lang="en-US" sz="2400" b="1" i="1" dirty="0" smtClean="0"/>
              <a:t> </a:t>
            </a:r>
          </a:p>
          <a:p>
            <a:pPr marL="0" indent="0">
              <a:buNone/>
            </a:pP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pita yang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jalur</a:t>
            </a:r>
            <a:r>
              <a:rPr lang="en-US" sz="2400" dirty="0" smtClean="0"/>
              <a:t> (</a:t>
            </a:r>
            <a:r>
              <a:rPr lang="en-US" sz="2400" i="1" dirty="0" smtClean="0"/>
              <a:t>track</a:t>
            </a:r>
            <a:r>
              <a:rPr lang="en-US" sz="2400" dirty="0" smtClean="0"/>
              <a:t>) </a:t>
            </a:r>
            <a:r>
              <a:rPr lang="en-US" sz="2400" dirty="0" err="1" smtClean="0"/>
              <a:t>penulisan</a:t>
            </a:r>
            <a:r>
              <a:rPr lang="en-US" sz="2400" dirty="0" smtClean="0"/>
              <a:t>/</a:t>
            </a:r>
            <a:r>
              <a:rPr lang="en-US" sz="2400" dirty="0" err="1" smtClean="0"/>
              <a:t>pembacaan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. </a:t>
            </a:r>
            <a:r>
              <a:rPr lang="en-US" sz="2400" dirty="0" err="1" smtClean="0"/>
              <a:t>Simbol-simbol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berada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“</a:t>
            </a:r>
            <a:r>
              <a:rPr lang="en-US" sz="2400" dirty="0" err="1" smtClean="0"/>
              <a:t>kolom</a:t>
            </a:r>
            <a:r>
              <a:rPr lang="en-US" sz="2400" dirty="0" smtClean="0"/>
              <a:t>” yang </a:t>
            </a:r>
            <a:r>
              <a:rPr lang="en-US" sz="2400" dirty="0" err="1" smtClean="0"/>
              <a:t>sama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dibaca</a:t>
            </a:r>
            <a:r>
              <a:rPr lang="en-US" sz="2400" dirty="0" smtClean="0"/>
              <a:t> </a:t>
            </a:r>
            <a:r>
              <a:rPr lang="en-US" sz="2400" dirty="0" err="1" smtClean="0"/>
              <a:t>sekaligus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i="1" dirty="0" smtClean="0"/>
              <a:t>head</a:t>
            </a:r>
            <a:r>
              <a:rPr lang="en-US" sz="2400" dirty="0" smtClean="0"/>
              <a:t> </a:t>
            </a:r>
            <a:r>
              <a:rPr lang="en-US" sz="2400" dirty="0" err="1" smtClean="0"/>
              <a:t>tunggal</a:t>
            </a:r>
            <a:r>
              <a:rPr lang="en-US" sz="2400" dirty="0" smtClean="0"/>
              <a:t>.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8229600" cy="5287963"/>
          </a:xfrm>
        </p:spPr>
        <p:txBody>
          <a:bodyPr>
            <a:normAutofit/>
          </a:bodyPr>
          <a:lstStyle/>
          <a:p>
            <a:pPr marL="457200" indent="-457200">
              <a:buAutoNum type="arabicPeriod" startAt="3"/>
            </a:pPr>
            <a:r>
              <a:rPr lang="en-US" sz="2400" b="1" i="1" dirty="0" err="1" smtClean="0"/>
              <a:t>Multitape</a:t>
            </a:r>
            <a:r>
              <a:rPr lang="en-US" sz="2400" b="1" i="1" dirty="0" smtClean="0"/>
              <a:t>  </a:t>
            </a:r>
          </a:p>
          <a:p>
            <a:pPr marL="0" indent="0">
              <a:buNone/>
            </a:pP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beberapa</a:t>
            </a:r>
            <a:r>
              <a:rPr lang="en-US" sz="2400" dirty="0" smtClean="0"/>
              <a:t> pita yang </a:t>
            </a:r>
            <a:r>
              <a:rPr lang="en-US" sz="2400" dirty="0" err="1" smtClean="0"/>
              <a:t>masing-masing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dibaca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i="1" dirty="0" smtClean="0"/>
              <a:t>head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saling</a:t>
            </a:r>
            <a:r>
              <a:rPr lang="en-US" sz="2400" dirty="0" smtClean="0"/>
              <a:t> </a:t>
            </a:r>
            <a:r>
              <a:rPr lang="en-US" sz="2400" dirty="0" err="1" smtClean="0"/>
              <a:t>bebas</a:t>
            </a:r>
            <a:r>
              <a:rPr lang="en-US" sz="2400" dirty="0" smtClean="0"/>
              <a:t>.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pita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i="1" dirty="0" smtClean="0"/>
              <a:t>head</a:t>
            </a:r>
            <a:r>
              <a:rPr lang="en-US" sz="2400" dirty="0" smtClean="0"/>
              <a:t> </a:t>
            </a:r>
            <a:r>
              <a:rPr lang="en-US" sz="2400" dirty="0" err="1" smtClean="0"/>
              <a:t>tersendiri</a:t>
            </a:r>
            <a:r>
              <a:rPr lang="en-US" sz="2400" dirty="0" smtClean="0"/>
              <a:t>. </a:t>
            </a:r>
            <a:r>
              <a:rPr lang="en-US" sz="2400" dirty="0" err="1" smtClean="0"/>
              <a:t>Aksi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salah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i="1" dirty="0" smtClean="0"/>
              <a:t>head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pitanya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bergantung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aksi</a:t>
            </a:r>
            <a:r>
              <a:rPr lang="en-US" sz="2400" dirty="0" smtClean="0"/>
              <a:t> </a:t>
            </a:r>
            <a:r>
              <a:rPr lang="en-US" sz="2400" i="1" dirty="0" smtClean="0"/>
              <a:t>head</a:t>
            </a:r>
            <a:r>
              <a:rPr lang="en-US" sz="2400" dirty="0" smtClean="0"/>
              <a:t> yang lain.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590800"/>
            <a:ext cx="4571999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19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b="1" i="1" dirty="0" smtClean="0"/>
              <a:t>4.  Non-deterministic </a:t>
            </a:r>
          </a:p>
          <a:p>
            <a:pPr marL="0" indent="0">
              <a:buNone/>
            </a:pP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pita yang </a:t>
            </a:r>
            <a:r>
              <a:rPr lang="en-US" sz="2400" dirty="0" err="1" smtClean="0"/>
              <a:t>terbatas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salah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ujungnya</a:t>
            </a:r>
            <a:r>
              <a:rPr lang="en-US" sz="2400" dirty="0" smtClean="0"/>
              <a:t>.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kombinasi</a:t>
            </a:r>
            <a:r>
              <a:rPr lang="en-US" sz="2400" dirty="0" smtClean="0"/>
              <a:t> status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pita yang </a:t>
            </a:r>
            <a:r>
              <a:rPr lang="en-US" sz="2400" dirty="0" err="1" smtClean="0"/>
              <a:t>sedang</a:t>
            </a:r>
            <a:r>
              <a:rPr lang="en-US" sz="2400" dirty="0" smtClean="0"/>
              <a:t> </a:t>
            </a:r>
            <a:r>
              <a:rPr lang="en-US" sz="2400" dirty="0" err="1" smtClean="0"/>
              <a:t>dibaca</a:t>
            </a:r>
            <a:r>
              <a:rPr lang="en-US" sz="2400" dirty="0" smtClean="0"/>
              <a:t>, </a:t>
            </a:r>
            <a:r>
              <a:rPr lang="en-US" sz="2400" dirty="0" err="1" smtClean="0"/>
              <a:t>mesin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sejumlah</a:t>
            </a:r>
            <a:r>
              <a:rPr lang="en-US" sz="2400" dirty="0" smtClean="0"/>
              <a:t> </a:t>
            </a:r>
            <a:r>
              <a:rPr lang="en-US" sz="2400" dirty="0" err="1" smtClean="0"/>
              <a:t>gerakan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berikutnya</a:t>
            </a:r>
            <a:r>
              <a:rPr lang="en-US" sz="2400" dirty="0" smtClean="0"/>
              <a:t>. </a:t>
            </a:r>
          </a:p>
          <a:p>
            <a:pPr marL="0" indent="0">
              <a:buNone/>
            </a:pPr>
            <a:endParaRPr lang="en-US" sz="2400" dirty="0" smtClean="0"/>
          </a:p>
          <a:p>
            <a:pPr marL="457200" indent="-457200">
              <a:buAutoNum type="arabicPeriod" startAt="5"/>
            </a:pPr>
            <a:r>
              <a:rPr lang="en-US" sz="2400" b="1" i="1" dirty="0" smtClean="0"/>
              <a:t>Multi-dimensional tape </a:t>
            </a:r>
          </a:p>
          <a:p>
            <a:pPr marL="0" indent="0">
              <a:buNone/>
            </a:pP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pita yang multi </a:t>
            </a:r>
            <a:r>
              <a:rPr lang="en-US" sz="2400" dirty="0" err="1" smtClean="0"/>
              <a:t>dimensi</a:t>
            </a:r>
            <a:r>
              <a:rPr lang="en-US" sz="2400" dirty="0" smtClean="0"/>
              <a:t>.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biasa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pita yang </a:t>
            </a:r>
            <a:r>
              <a:rPr lang="en-US" sz="2400" dirty="0" err="1" smtClean="0"/>
              <a:t>berdimensi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. </a:t>
            </a:r>
            <a:r>
              <a:rPr lang="en-US" sz="2400" dirty="0" err="1" smtClean="0"/>
              <a:t>Untuk</a:t>
            </a:r>
            <a:r>
              <a:rPr lang="en-US" sz="2400" dirty="0" smtClean="0"/>
              <a:t> pita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dimensi</a:t>
            </a:r>
            <a:r>
              <a:rPr lang="en-US" sz="2400" dirty="0" smtClean="0"/>
              <a:t> </a:t>
            </a:r>
            <a:r>
              <a:rPr lang="en-US" sz="2400" dirty="0" err="1" smtClean="0"/>
              <a:t>berarti</a:t>
            </a:r>
            <a:r>
              <a:rPr lang="en-US" sz="2400" dirty="0" smtClean="0"/>
              <a:t> </a:t>
            </a:r>
            <a:r>
              <a:rPr lang="en-US" sz="2400" i="1" dirty="0" smtClean="0"/>
              <a:t>head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berpindah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sel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sel</a:t>
            </a:r>
            <a:r>
              <a:rPr lang="en-US" sz="2400" dirty="0" smtClean="0"/>
              <a:t> lain yang </a:t>
            </a:r>
            <a:r>
              <a:rPr lang="en-US" sz="2400" dirty="0" err="1" smtClean="0"/>
              <a:t>terletak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bidang</a:t>
            </a:r>
            <a:r>
              <a:rPr lang="en-US" sz="2400" dirty="0" smtClean="0"/>
              <a:t> </a:t>
            </a:r>
            <a:r>
              <a:rPr lang="en-US" sz="2400" dirty="0" err="1" smtClean="0"/>
              <a:t>datar</a:t>
            </a:r>
            <a:r>
              <a:rPr lang="en-US" sz="2400" dirty="0" smtClean="0"/>
              <a:t>. </a:t>
            </a:r>
          </a:p>
          <a:p>
            <a:pPr marL="0" indent="0">
              <a:buNone/>
            </a:pPr>
            <a:endParaRPr lang="en-US" sz="2400" dirty="0" smtClean="0"/>
          </a:p>
          <a:p>
            <a:pPr marL="457200" indent="-457200">
              <a:buAutoNum type="arabicPeriod" startAt="6"/>
            </a:pPr>
            <a:r>
              <a:rPr lang="en-US" sz="2400" b="1" i="1" dirty="0" err="1" smtClean="0"/>
              <a:t>Multihead</a:t>
            </a:r>
            <a:r>
              <a:rPr lang="en-US" sz="2400" b="1" i="1" dirty="0" smtClean="0"/>
              <a:t> </a:t>
            </a:r>
          </a:p>
          <a:p>
            <a:pPr marL="0" indent="0">
              <a:buNone/>
            </a:pP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mirip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err="1" smtClean="0"/>
              <a:t>multitape</a:t>
            </a:r>
            <a:r>
              <a:rPr lang="en-US" sz="2400" dirty="0" smtClean="0"/>
              <a:t>,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bedanya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err="1" smtClean="0"/>
              <a:t>multihead</a:t>
            </a:r>
            <a:r>
              <a:rPr lang="en-US" sz="2400" dirty="0" smtClean="0"/>
              <a:t>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pita.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i="1" dirty="0" smtClean="0"/>
              <a:t>head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pita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beraksi</a:t>
            </a:r>
            <a:r>
              <a:rPr lang="en-US" sz="2400" dirty="0" smtClean="0"/>
              <a:t> </a:t>
            </a:r>
            <a:r>
              <a:rPr lang="en-US" sz="2400" dirty="0" err="1" smtClean="0"/>
              <a:t>saling</a:t>
            </a:r>
            <a:r>
              <a:rPr lang="en-US" sz="2400" dirty="0" smtClean="0"/>
              <a:t> </a:t>
            </a:r>
            <a:r>
              <a:rPr lang="en-US" sz="2400" dirty="0" err="1" smtClean="0"/>
              <a:t>bebas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sama</a:t>
            </a:r>
            <a:r>
              <a:rPr lang="en-US" sz="2400" dirty="0" smtClean="0"/>
              <a:t> </a:t>
            </a:r>
            <a:r>
              <a:rPr lang="en-US" sz="2400" dirty="0" err="1" smtClean="0"/>
              <a:t>lainnya</a:t>
            </a:r>
            <a:r>
              <a:rPr lang="en-US" sz="2400" dirty="0" smtClean="0"/>
              <a:t>. 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Two-Way Infinite Tape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Varian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ujung</a:t>
            </a:r>
            <a:r>
              <a:rPr lang="en-US" sz="2400" dirty="0" smtClean="0"/>
              <a:t> </a:t>
            </a:r>
            <a:r>
              <a:rPr lang="en-US" sz="2400" dirty="0" err="1" smtClean="0"/>
              <a:t>kiri</a:t>
            </a:r>
            <a:r>
              <a:rPr lang="en-US" sz="2400" dirty="0" smtClean="0"/>
              <a:t> </a:t>
            </a:r>
            <a:r>
              <a:rPr lang="en-US" sz="2400" dirty="0" err="1" smtClean="0"/>
              <a:t>tak</a:t>
            </a:r>
            <a:r>
              <a:rPr lang="en-US" sz="2400" dirty="0" smtClean="0"/>
              <a:t> </a:t>
            </a:r>
            <a:r>
              <a:rPr lang="en-US" sz="2400" dirty="0" err="1" smtClean="0"/>
              <a:t>terbatas</a:t>
            </a:r>
            <a:r>
              <a:rPr lang="en-US" sz="2400" dirty="0" smtClean="0"/>
              <a:t>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head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bergerak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kiri</a:t>
            </a:r>
            <a:r>
              <a:rPr lang="en-US" sz="2400" dirty="0" smtClean="0"/>
              <a:t> </a:t>
            </a:r>
            <a:r>
              <a:rPr lang="en-US" sz="2400" dirty="0" err="1" smtClean="0"/>
              <a:t>tanpa</a:t>
            </a:r>
            <a:r>
              <a:rPr lang="en-US" sz="2400" dirty="0" smtClean="0"/>
              <a:t> </a:t>
            </a:r>
            <a:r>
              <a:rPr lang="en-US" sz="2400" dirty="0" err="1" smtClean="0"/>
              <a:t>batas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Meskipun</a:t>
            </a:r>
            <a:r>
              <a:rPr lang="en-US" sz="2400" dirty="0" smtClean="0"/>
              <a:t> </a:t>
            </a:r>
            <a:r>
              <a:rPr lang="en-US" sz="2400" dirty="0" err="1" smtClean="0"/>
              <a:t>demikian</a:t>
            </a:r>
            <a:r>
              <a:rPr lang="en-US" sz="2400" dirty="0" smtClean="0"/>
              <a:t>,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two-way infinite tape </a:t>
            </a:r>
            <a:r>
              <a:rPr lang="en-US" sz="2400" dirty="0" err="1" smtClean="0"/>
              <a:t>ekivalen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biasa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Misalkan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biasa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i="1" dirty="0" smtClean="0"/>
              <a:t>T</a:t>
            </a:r>
            <a:r>
              <a:rPr lang="en-US" sz="2400" baseline="-25000" dirty="0" smtClean="0"/>
              <a:t>1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tanpa</a:t>
            </a:r>
            <a:r>
              <a:rPr lang="en-US" sz="2400" dirty="0" smtClean="0"/>
              <a:t> </a:t>
            </a:r>
            <a:r>
              <a:rPr lang="en-US" sz="2400" dirty="0" err="1" smtClean="0"/>
              <a:t>batas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i="1" dirty="0" smtClean="0"/>
              <a:t>T</a:t>
            </a:r>
            <a:r>
              <a:rPr lang="en-US" sz="2400" baseline="-25000" dirty="0" smtClean="0"/>
              <a:t>2  </a:t>
            </a:r>
            <a:r>
              <a:rPr lang="en-US" sz="2400" dirty="0" smtClean="0"/>
              <a:t>: </a:t>
            </a:r>
          </a:p>
          <a:p>
            <a:pPr marL="342900" lvl="2" indent="-342900">
              <a:buNone/>
            </a:pPr>
            <a:r>
              <a:rPr lang="en-US" sz="2400" dirty="0" smtClean="0"/>
              <a:t>		</a:t>
            </a:r>
            <a:r>
              <a:rPr lang="en-US" i="1" dirty="0" smtClean="0"/>
              <a:t> T</a:t>
            </a:r>
            <a:r>
              <a:rPr lang="en-US" baseline="-25000" dirty="0" smtClean="0"/>
              <a:t>1</a:t>
            </a:r>
            <a:r>
              <a:rPr lang="en-US" dirty="0" smtClean="0"/>
              <a:t> = (Q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dirty="0" smtClean="0">
                <a:sym typeface="Symbol"/>
              </a:rPr>
              <a:t>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, 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, 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, </a:t>
            </a:r>
            <a:r>
              <a:rPr lang="en-US" i="1" dirty="0" smtClean="0">
                <a:sym typeface="Symbol"/>
              </a:rPr>
              <a:t>q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, </a:t>
            </a:r>
            <a:r>
              <a:rPr lang="en-US" i="1" dirty="0" smtClean="0">
                <a:sym typeface="Symbol"/>
              </a:rPr>
              <a:t>B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,  </a:t>
            </a:r>
            <a:r>
              <a:rPr lang="en-US" i="1" dirty="0" smtClean="0">
                <a:sym typeface="Symbol"/>
              </a:rPr>
              <a:t>F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)</a:t>
            </a:r>
          </a:p>
          <a:p>
            <a:pPr>
              <a:buNone/>
            </a:pPr>
            <a:r>
              <a:rPr lang="en-US" sz="2400" i="1" dirty="0" smtClean="0"/>
              <a:t>		 T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= (Q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</a:t>
            </a:r>
            <a:r>
              <a:rPr lang="en-US" sz="2400" dirty="0" smtClean="0">
                <a:sym typeface="Symbol"/>
              </a:rPr>
              <a:t>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, 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, 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,  </a:t>
            </a:r>
            <a:r>
              <a:rPr lang="en-US" sz="2400" i="1" dirty="0" smtClean="0">
                <a:sym typeface="Symbol"/>
              </a:rPr>
              <a:t>F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)</a:t>
            </a:r>
          </a:p>
          <a:p>
            <a:endParaRPr lang="en-US" sz="2400" dirty="0" smtClean="0">
              <a:sym typeface="Symbol"/>
            </a:endParaRPr>
          </a:p>
          <a:p>
            <a:r>
              <a:rPr lang="en-US" sz="2400" dirty="0" err="1" smtClean="0">
                <a:sym typeface="Symbol"/>
              </a:rPr>
              <a:t>Akan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ditunjukkan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bahwa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perilaku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/>
              <a:t>T</a:t>
            </a:r>
            <a:r>
              <a:rPr lang="en-US" sz="2400" baseline="-25000" dirty="0" smtClean="0"/>
              <a:t>2 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disimulasikan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biasa</a:t>
            </a:r>
            <a:r>
              <a:rPr lang="en-US" sz="2400" dirty="0" smtClean="0"/>
              <a:t> </a:t>
            </a:r>
            <a:r>
              <a:rPr lang="en-US" sz="2400" i="1" dirty="0" smtClean="0"/>
              <a:t>T</a:t>
            </a:r>
            <a:r>
              <a:rPr lang="en-US" sz="2400" baseline="-25000" dirty="0" smtClean="0"/>
              <a:t>1  </a:t>
            </a:r>
            <a:r>
              <a:rPr lang="en-US" sz="2400" dirty="0" smtClean="0"/>
              <a:t> </a:t>
            </a:r>
            <a:r>
              <a:rPr lang="en-US" sz="2400" dirty="0" err="1" smtClean="0"/>
              <a:t>begitu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sebaliknya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err="1" smtClean="0"/>
              <a:t>Simulasi</a:t>
            </a:r>
            <a:r>
              <a:rPr lang="en-US" b="1" dirty="0" smtClean="0"/>
              <a:t> </a:t>
            </a:r>
            <a:r>
              <a:rPr lang="en-US" b="1" i="1" dirty="0" smtClean="0"/>
              <a:t>T</a:t>
            </a:r>
            <a:r>
              <a:rPr lang="en-US" b="1" baseline="-25000" dirty="0" smtClean="0"/>
              <a:t>1  </a:t>
            </a:r>
            <a:r>
              <a:rPr lang="en-US" b="1" dirty="0" err="1" smtClean="0"/>
              <a:t>oleh</a:t>
            </a:r>
            <a:r>
              <a:rPr lang="en-US" b="1" dirty="0" smtClean="0"/>
              <a:t> </a:t>
            </a:r>
            <a:r>
              <a:rPr lang="en-US" b="1" i="1" dirty="0" smtClean="0"/>
              <a:t>T</a:t>
            </a:r>
            <a:r>
              <a:rPr lang="en-US" b="1" baseline="-25000" dirty="0" smtClean="0"/>
              <a:t>2  </a:t>
            </a:r>
            <a:endParaRPr lang="en-US" b="1" dirty="0" smtClean="0"/>
          </a:p>
          <a:p>
            <a:r>
              <a:rPr lang="en-US" sz="2400" dirty="0" smtClean="0"/>
              <a:t>Hal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mudah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endParaRPr lang="en-US" sz="2400" dirty="0" smtClean="0"/>
          </a:p>
          <a:p>
            <a:r>
              <a:rPr lang="en-US" sz="2400" dirty="0" err="1" smtClean="0"/>
              <a:t>Mesin</a:t>
            </a:r>
            <a:r>
              <a:rPr lang="en-US" sz="2400" dirty="0" smtClean="0"/>
              <a:t> </a:t>
            </a:r>
            <a:r>
              <a:rPr lang="en-US" sz="2400" i="1" dirty="0" smtClean="0"/>
              <a:t>T</a:t>
            </a:r>
            <a:r>
              <a:rPr lang="en-US" sz="2400" baseline="-25000" dirty="0" smtClean="0"/>
              <a:t>1 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pernah</a:t>
            </a:r>
            <a:r>
              <a:rPr lang="en-US" sz="2400" dirty="0" smtClean="0"/>
              <a:t> </a:t>
            </a:r>
            <a:r>
              <a:rPr lang="en-US" sz="2400" dirty="0" err="1" smtClean="0"/>
              <a:t>mengerakkan</a:t>
            </a:r>
            <a:r>
              <a:rPr lang="en-US" sz="2400" dirty="0" smtClean="0"/>
              <a:t> head-</a:t>
            </a:r>
            <a:r>
              <a:rPr lang="en-US" sz="2400" dirty="0" err="1" smtClean="0"/>
              <a:t>nya</a:t>
            </a:r>
            <a:r>
              <a:rPr lang="en-US" sz="2400" dirty="0" smtClean="0"/>
              <a:t>  </a:t>
            </a:r>
            <a:r>
              <a:rPr lang="en-US" sz="2400" dirty="0" err="1" smtClean="0"/>
              <a:t>melewati</a:t>
            </a:r>
            <a:r>
              <a:rPr lang="en-US" sz="2400" dirty="0" smtClean="0"/>
              <a:t> </a:t>
            </a:r>
            <a:r>
              <a:rPr lang="en-US" sz="2400" dirty="0" err="1" smtClean="0"/>
              <a:t>sel</a:t>
            </a:r>
            <a:r>
              <a:rPr lang="en-US" sz="2400" dirty="0" smtClean="0"/>
              <a:t> </a:t>
            </a:r>
            <a:r>
              <a:rPr lang="en-US" sz="2400" dirty="0" err="1" smtClean="0"/>
              <a:t>terkiri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pita.</a:t>
            </a:r>
          </a:p>
          <a:p>
            <a:r>
              <a:rPr lang="en-US" sz="2400" dirty="0" err="1" smtClean="0"/>
              <a:t>Sehingga</a:t>
            </a:r>
            <a:r>
              <a:rPr lang="en-US" sz="2400" dirty="0" smtClean="0"/>
              <a:t>,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smtClean="0"/>
              <a:t>T</a:t>
            </a:r>
            <a:r>
              <a:rPr lang="en-US" sz="2400" baseline="-25000" dirty="0" smtClean="0"/>
              <a:t>1  </a:t>
            </a:r>
            <a:r>
              <a:rPr lang="en-US" sz="2400" dirty="0" err="1" smtClean="0"/>
              <a:t>disimulasikan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i="1" dirty="0" smtClean="0"/>
              <a:t>T</a:t>
            </a:r>
            <a:r>
              <a:rPr lang="en-US" sz="2400" baseline="-25000" dirty="0" smtClean="0"/>
              <a:t>2 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sel-sel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sebelah</a:t>
            </a:r>
            <a:r>
              <a:rPr lang="en-US" sz="2400" dirty="0" smtClean="0"/>
              <a:t> </a:t>
            </a:r>
            <a:r>
              <a:rPr lang="en-US" sz="2400" dirty="0" err="1" smtClean="0"/>
              <a:t>kiri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pernah</a:t>
            </a:r>
            <a:r>
              <a:rPr lang="en-US" sz="2400" dirty="0" smtClean="0"/>
              <a:t> </a:t>
            </a:r>
            <a:r>
              <a:rPr lang="en-US" sz="2400" dirty="0" err="1" smtClean="0"/>
              <a:t>dimanfaatkan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pPr>
              <a:buNone/>
            </a:pPr>
            <a:r>
              <a:rPr lang="en-US" b="1" dirty="0" err="1" smtClean="0"/>
              <a:t>Simulasi</a:t>
            </a:r>
            <a:r>
              <a:rPr lang="en-US" b="1" dirty="0" smtClean="0"/>
              <a:t> </a:t>
            </a:r>
            <a:r>
              <a:rPr lang="en-US" b="1" i="1" dirty="0" smtClean="0"/>
              <a:t>T</a:t>
            </a:r>
            <a:r>
              <a:rPr lang="en-US" b="1" baseline="-25000" dirty="0" smtClean="0"/>
              <a:t>2 </a:t>
            </a:r>
            <a:r>
              <a:rPr lang="en-US" b="1" dirty="0" smtClean="0"/>
              <a:t> </a:t>
            </a:r>
            <a:r>
              <a:rPr lang="en-US" b="1" dirty="0" err="1" smtClean="0"/>
              <a:t>oleh</a:t>
            </a:r>
            <a:r>
              <a:rPr lang="en-US" b="1" dirty="0" smtClean="0"/>
              <a:t> </a:t>
            </a:r>
            <a:r>
              <a:rPr lang="en-US" b="1" i="1" dirty="0" smtClean="0"/>
              <a:t>T</a:t>
            </a:r>
            <a:r>
              <a:rPr lang="en-US" b="1" baseline="-25000" dirty="0" smtClean="0"/>
              <a:t>1  </a:t>
            </a:r>
            <a:endParaRPr lang="en-US" b="1" dirty="0" smtClean="0"/>
          </a:p>
          <a:p>
            <a:r>
              <a:rPr lang="en-US" sz="2400" dirty="0" smtClean="0"/>
              <a:t>Hal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mudah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kemungkinan</a:t>
            </a:r>
            <a:r>
              <a:rPr lang="en-US" sz="2400" dirty="0" smtClean="0"/>
              <a:t> </a:t>
            </a:r>
            <a:r>
              <a:rPr lang="en-US" sz="2400" i="1" dirty="0" smtClean="0"/>
              <a:t>T</a:t>
            </a:r>
            <a:r>
              <a:rPr lang="en-US" sz="2400" baseline="-25000" dirty="0" smtClean="0"/>
              <a:t>2  </a:t>
            </a:r>
            <a:r>
              <a:rPr lang="en-US" sz="2400" dirty="0" err="1" smtClean="0"/>
              <a:t>bergerak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bagian</a:t>
            </a:r>
            <a:r>
              <a:rPr lang="en-US" sz="2400" dirty="0" smtClean="0"/>
              <a:t> </a:t>
            </a:r>
            <a:r>
              <a:rPr lang="en-US" sz="2400" dirty="0" err="1" smtClean="0"/>
              <a:t>kiri</a:t>
            </a:r>
            <a:r>
              <a:rPr lang="en-US" sz="2400" dirty="0" smtClean="0"/>
              <a:t> </a:t>
            </a:r>
            <a:r>
              <a:rPr lang="en-US" sz="2400" dirty="0" err="1" smtClean="0"/>
              <a:t>sementara</a:t>
            </a:r>
            <a:r>
              <a:rPr lang="en-US" sz="2400" dirty="0" smtClean="0"/>
              <a:t> pita </a:t>
            </a:r>
            <a:r>
              <a:rPr lang="en-US" sz="2400" i="1" dirty="0" smtClean="0"/>
              <a:t>T</a:t>
            </a:r>
            <a:r>
              <a:rPr lang="en-US" sz="2400" baseline="-25000" dirty="0" smtClean="0"/>
              <a:t>1 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batas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bagian</a:t>
            </a:r>
            <a:r>
              <a:rPr lang="en-US" sz="2400" dirty="0" smtClean="0"/>
              <a:t> </a:t>
            </a:r>
            <a:r>
              <a:rPr lang="en-US" sz="2400" dirty="0" err="1" smtClean="0"/>
              <a:t>kirinya</a:t>
            </a:r>
            <a:r>
              <a:rPr lang="en-US" sz="2400" dirty="0" smtClean="0"/>
              <a:t>. 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mengatasi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pita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i="1" dirty="0" smtClean="0"/>
              <a:t>T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jalur</a:t>
            </a:r>
            <a:r>
              <a:rPr lang="en-US" sz="2400" dirty="0" smtClean="0"/>
              <a:t> (</a:t>
            </a:r>
            <a:r>
              <a:rPr lang="en-US" sz="2400" i="1" dirty="0" smtClean="0"/>
              <a:t>track</a:t>
            </a:r>
            <a:r>
              <a:rPr lang="en-US" sz="2400" dirty="0" smtClean="0"/>
              <a:t>) </a:t>
            </a:r>
            <a:r>
              <a:rPr lang="en-US" sz="2400" dirty="0" err="1" smtClean="0"/>
              <a:t>namun</a:t>
            </a:r>
            <a:r>
              <a:rPr lang="en-US" sz="2400" dirty="0" smtClean="0"/>
              <a:t> </a:t>
            </a:r>
            <a:r>
              <a:rPr lang="en-US" sz="2400" dirty="0" err="1" smtClean="0"/>
              <a:t>ujung</a:t>
            </a:r>
            <a:r>
              <a:rPr lang="en-US" sz="2400" dirty="0" smtClean="0"/>
              <a:t> </a:t>
            </a:r>
            <a:r>
              <a:rPr lang="en-US" sz="2400" dirty="0" err="1" smtClean="0"/>
              <a:t>kirinya</a:t>
            </a:r>
            <a:r>
              <a:rPr lang="en-US" sz="2400" dirty="0" smtClean="0"/>
              <a:t> </a:t>
            </a:r>
            <a:r>
              <a:rPr lang="en-US" sz="2400" dirty="0" err="1" smtClean="0"/>
              <a:t>tetap</a:t>
            </a:r>
            <a:r>
              <a:rPr lang="en-US" sz="2400" dirty="0" smtClean="0"/>
              <a:t> </a:t>
            </a:r>
            <a:r>
              <a:rPr lang="en-US" sz="2400" dirty="0" err="1" smtClean="0"/>
              <a:t>terbatas</a:t>
            </a:r>
            <a:r>
              <a:rPr lang="en-US" sz="2400" dirty="0" smtClean="0"/>
              <a:t>. 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Penempatan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simbol-simbol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i="1" dirty="0" smtClean="0"/>
              <a:t>T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T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gambar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bawah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62200" y="3200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X</a:t>
            </a:r>
            <a:r>
              <a:rPr lang="en-US" baseline="-25000" dirty="0" smtClean="0">
                <a:solidFill>
                  <a:schemeClr val="tx1"/>
                </a:solidFill>
              </a:rPr>
              <a:t>0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19400" y="3200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76600" y="3200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5562600" y="32004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562600" y="36576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791200" y="32766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...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447800" y="32004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447800" y="36576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819400" y="3200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X</a:t>
            </a:r>
            <a:r>
              <a:rPr lang="en-US" baseline="-25000" dirty="0" smtClean="0">
                <a:solidFill>
                  <a:schemeClr val="tx1"/>
                </a:solidFill>
              </a:rPr>
              <a:t>1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276600" y="3200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X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733800" y="3200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X</a:t>
            </a:r>
            <a:r>
              <a:rPr lang="en-US" baseline="-25000" dirty="0" smtClean="0">
                <a:solidFill>
                  <a:schemeClr val="tx1"/>
                </a:solidFill>
              </a:rPr>
              <a:t>3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191000" y="3200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X</a:t>
            </a:r>
            <a:r>
              <a:rPr lang="en-US" baseline="-25000" dirty="0" smtClean="0">
                <a:solidFill>
                  <a:schemeClr val="tx1"/>
                </a:solidFill>
              </a:rPr>
              <a:t>4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905000" y="32004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...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4648200" y="3200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X</a:t>
            </a:r>
            <a:r>
              <a:rPr lang="en-US" baseline="-25000" dirty="0" smtClean="0">
                <a:solidFill>
                  <a:schemeClr val="tx1"/>
                </a:solidFill>
              </a:rPr>
              <a:t>5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105400" y="3200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X</a:t>
            </a:r>
            <a:r>
              <a:rPr lang="en-US" baseline="-25000" dirty="0" smtClean="0">
                <a:solidFill>
                  <a:schemeClr val="tx1"/>
                </a:solidFill>
              </a:rPr>
              <a:t>6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209800" y="4038600"/>
            <a:ext cx="3565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(a) </a:t>
            </a:r>
            <a:r>
              <a:rPr lang="en-US" dirty="0" err="1" smtClean="0"/>
              <a:t>Penempatan</a:t>
            </a:r>
            <a:r>
              <a:rPr lang="en-US" dirty="0" smtClean="0"/>
              <a:t> </a:t>
            </a:r>
            <a:r>
              <a:rPr lang="en-US" dirty="0" err="1" smtClean="0"/>
              <a:t>simbol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pita </a:t>
            </a:r>
            <a:r>
              <a:rPr lang="en-US" i="1" dirty="0" smtClean="0"/>
              <a:t>T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43" name="Rectangle 42"/>
          <p:cNvSpPr/>
          <p:nvPr/>
        </p:nvSpPr>
        <p:spPr>
          <a:xfrm>
            <a:off x="2362200" y="4800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X</a:t>
            </a:r>
            <a:r>
              <a:rPr lang="en-US" baseline="-25000" dirty="0" smtClean="0">
                <a:solidFill>
                  <a:schemeClr val="tx1"/>
                </a:solidFill>
              </a:rPr>
              <a:t>0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2819400" y="4800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276600" y="4800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>
            <a:off x="5562600" y="48006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562600" y="52578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791200" y="48768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...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2819400" y="4800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X</a:t>
            </a:r>
            <a:r>
              <a:rPr lang="en-US" baseline="-25000" dirty="0" smtClean="0">
                <a:solidFill>
                  <a:schemeClr val="tx1"/>
                </a:solidFill>
              </a:rPr>
              <a:t>1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276600" y="4800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X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733800" y="4800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X</a:t>
            </a:r>
            <a:r>
              <a:rPr lang="en-US" baseline="-25000" dirty="0" smtClean="0">
                <a:solidFill>
                  <a:schemeClr val="tx1"/>
                </a:solidFill>
              </a:rPr>
              <a:t>3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4191000" y="4800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X</a:t>
            </a:r>
            <a:r>
              <a:rPr lang="en-US" baseline="-25000" dirty="0" smtClean="0">
                <a:solidFill>
                  <a:schemeClr val="tx1"/>
                </a:solidFill>
              </a:rPr>
              <a:t>4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648200" y="4800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X</a:t>
            </a:r>
            <a:r>
              <a:rPr lang="en-US" baseline="-25000" dirty="0" smtClean="0">
                <a:solidFill>
                  <a:schemeClr val="tx1"/>
                </a:solidFill>
              </a:rPr>
              <a:t>5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105400" y="4800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X</a:t>
            </a:r>
            <a:r>
              <a:rPr lang="en-US" baseline="-25000" dirty="0" smtClean="0">
                <a:solidFill>
                  <a:schemeClr val="tx1"/>
                </a:solidFill>
              </a:rPr>
              <a:t>6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2362200" y="5257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sym typeface="Symbol"/>
              </a:rPr>
              <a:t>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2819400" y="5257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276600" y="5257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cxnSp>
        <p:nvCxnSpPr>
          <p:cNvPr id="76" name="Straight Connector 75"/>
          <p:cNvCxnSpPr/>
          <p:nvPr/>
        </p:nvCxnSpPr>
        <p:spPr>
          <a:xfrm>
            <a:off x="5562600" y="52578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5562600" y="57150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5791200" y="53340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...</a:t>
            </a:r>
            <a:endParaRPr lang="en-US" dirty="0"/>
          </a:p>
        </p:txBody>
      </p:sp>
      <p:sp>
        <p:nvSpPr>
          <p:cNvPr id="81" name="Rectangle 80"/>
          <p:cNvSpPr/>
          <p:nvPr/>
        </p:nvSpPr>
        <p:spPr>
          <a:xfrm>
            <a:off x="2819400" y="5257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3276600" y="5257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3733800" y="5257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4191000" y="5257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4648200" y="5257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5105400" y="5257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2286000" y="6019800"/>
            <a:ext cx="3617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(b) </a:t>
            </a:r>
            <a:r>
              <a:rPr lang="en-US" dirty="0" err="1" smtClean="0"/>
              <a:t>Penempatan</a:t>
            </a:r>
            <a:r>
              <a:rPr lang="en-US" dirty="0" smtClean="0"/>
              <a:t> </a:t>
            </a:r>
            <a:r>
              <a:rPr lang="en-US" dirty="0" err="1" smtClean="0"/>
              <a:t>simbol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pita </a:t>
            </a:r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89" name="TextBox 88"/>
          <p:cNvSpPr txBox="1"/>
          <p:nvPr/>
        </p:nvSpPr>
        <p:spPr>
          <a:xfrm>
            <a:off x="6629400" y="4876800"/>
            <a:ext cx="840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Track 1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6629400" y="5334000"/>
            <a:ext cx="840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Track 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Credit Title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 smtClean="0"/>
              <a:t>Semua</a:t>
            </a:r>
            <a:r>
              <a:rPr lang="en-US" sz="2800" dirty="0" smtClean="0"/>
              <a:t> </a:t>
            </a:r>
            <a:r>
              <a:rPr lang="en-US" sz="2800" dirty="0" err="1" smtClean="0"/>
              <a:t>bahan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i="1" dirty="0" smtClean="0"/>
              <a:t>power point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bersumberkan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:</a:t>
            </a:r>
          </a:p>
          <a:p>
            <a:pPr>
              <a:buNone/>
            </a:pPr>
            <a:endParaRPr lang="en-GB" dirty="0" smtClean="0"/>
          </a:p>
          <a:p>
            <a:pPr marL="290513" indent="-290513">
              <a:buNone/>
            </a:pPr>
            <a:r>
              <a:rPr lang="en-GB" dirty="0" smtClean="0"/>
              <a:t>   </a:t>
            </a:r>
            <a:r>
              <a:rPr lang="en-GB" dirty="0" smtClean="0">
                <a:solidFill>
                  <a:srgbClr val="FF0000"/>
                </a:solidFill>
              </a:rPr>
              <a:t>Hans </a:t>
            </a:r>
            <a:r>
              <a:rPr lang="en-GB" dirty="0" err="1" smtClean="0">
                <a:solidFill>
                  <a:srgbClr val="FF0000"/>
                </a:solidFill>
              </a:rPr>
              <a:t>Dulimarta</a:t>
            </a:r>
            <a:r>
              <a:rPr lang="en-GB" dirty="0" smtClean="0">
                <a:solidFill>
                  <a:srgbClr val="FF0000"/>
                </a:solidFill>
              </a:rPr>
              <a:t>, </a:t>
            </a:r>
            <a:r>
              <a:rPr lang="en-GB" i="1" dirty="0" err="1" smtClean="0">
                <a:solidFill>
                  <a:srgbClr val="FF0000"/>
                </a:solidFill>
              </a:rPr>
              <a:t>Catatan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Kuliah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Matematika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Informatika</a:t>
            </a:r>
            <a:r>
              <a:rPr lang="en-GB" i="1" dirty="0" smtClean="0">
                <a:solidFill>
                  <a:srgbClr val="FF0000"/>
                </a:solidFill>
              </a:rPr>
              <a:t> (</a:t>
            </a:r>
            <a:r>
              <a:rPr lang="en-GB" i="1" dirty="0" err="1" smtClean="0">
                <a:solidFill>
                  <a:srgbClr val="FF0000"/>
                </a:solidFill>
              </a:rPr>
              <a:t>Bagian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Mesin</a:t>
            </a:r>
            <a:r>
              <a:rPr lang="en-GB" i="1" dirty="0" smtClean="0">
                <a:solidFill>
                  <a:srgbClr val="FF0000"/>
                </a:solidFill>
              </a:rPr>
              <a:t> Turing)</a:t>
            </a:r>
            <a:r>
              <a:rPr lang="en-GB" dirty="0" smtClean="0">
                <a:solidFill>
                  <a:srgbClr val="FF0000"/>
                </a:solidFill>
              </a:rPr>
              <a:t>, Program Magister </a:t>
            </a:r>
            <a:r>
              <a:rPr lang="en-GB" dirty="0" err="1" smtClean="0">
                <a:solidFill>
                  <a:srgbClr val="FF0000"/>
                </a:solidFill>
              </a:rPr>
              <a:t>Informatika</a:t>
            </a:r>
            <a:r>
              <a:rPr lang="en-GB" dirty="0" smtClean="0">
                <a:solidFill>
                  <a:srgbClr val="FF0000"/>
                </a:solidFill>
              </a:rPr>
              <a:t> ITB, 2003.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15000"/>
          </a:xfrm>
        </p:spPr>
        <p:txBody>
          <a:bodyPr>
            <a:normAutofit fontScale="92500"/>
          </a:bodyPr>
          <a:lstStyle/>
          <a:p>
            <a:r>
              <a:rPr lang="en-US" sz="2400" dirty="0" err="1" smtClean="0"/>
              <a:t>Simbol</a:t>
            </a:r>
            <a:r>
              <a:rPr lang="en-US" sz="2400" dirty="0" smtClean="0"/>
              <a:t>  </a:t>
            </a:r>
            <a:r>
              <a:rPr lang="en-US" sz="2400" dirty="0" smtClean="0">
                <a:sym typeface="Symbol"/>
              </a:rPr>
              <a:t> </a:t>
            </a:r>
            <a:r>
              <a:rPr lang="en-US" sz="2400" dirty="0" err="1" smtClean="0">
                <a:sym typeface="Symbol"/>
              </a:rPr>
              <a:t>pada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jalur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bawah</a:t>
            </a:r>
            <a:r>
              <a:rPr lang="en-US" sz="2400" dirty="0" smtClean="0">
                <a:sym typeface="Symbol"/>
              </a:rPr>
              <a:t> pita </a:t>
            </a:r>
            <a:r>
              <a:rPr lang="en-US" sz="2400" i="1" dirty="0" smtClean="0">
                <a:sym typeface="Symbol"/>
              </a:rPr>
              <a:t>T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digunakan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untuk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menandai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terkiri</a:t>
            </a:r>
            <a:r>
              <a:rPr lang="en-US" sz="2400" dirty="0" smtClean="0">
                <a:sym typeface="Symbol"/>
              </a:rPr>
              <a:t>. </a:t>
            </a:r>
            <a:r>
              <a:rPr lang="en-US" sz="2400" dirty="0" err="1" smtClean="0">
                <a:sym typeface="Symbol"/>
              </a:rPr>
              <a:t>Simbol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ini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harus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disisipkan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oleh</a:t>
            </a:r>
            <a:r>
              <a:rPr lang="en-US" sz="2400" dirty="0" smtClean="0">
                <a:sym typeface="Symbol"/>
              </a:rPr>
              <a:t> T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pada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awal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gerakannya</a:t>
            </a:r>
            <a:r>
              <a:rPr lang="en-US" sz="2400" dirty="0" smtClean="0">
                <a:sym typeface="Symbol"/>
              </a:rPr>
              <a:t>.</a:t>
            </a:r>
          </a:p>
          <a:p>
            <a:endParaRPr lang="en-US" sz="2400" dirty="0" smtClean="0">
              <a:sym typeface="Symbol"/>
            </a:endParaRPr>
          </a:p>
          <a:p>
            <a:r>
              <a:rPr lang="en-US" sz="2400" dirty="0" smtClean="0">
                <a:sym typeface="Symbol"/>
              </a:rPr>
              <a:t>Pita </a:t>
            </a:r>
            <a:r>
              <a:rPr lang="en-US" sz="2400" dirty="0" err="1" smtClean="0">
                <a:sym typeface="Symbol"/>
              </a:rPr>
              <a:t>jalur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dua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pada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T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dapat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dipandang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sebagai</a:t>
            </a:r>
            <a:r>
              <a:rPr lang="en-US" sz="2400" dirty="0" smtClean="0">
                <a:sym typeface="Symbol"/>
              </a:rPr>
              <a:t> pita </a:t>
            </a:r>
            <a:r>
              <a:rPr lang="en-US" sz="2400" i="1" dirty="0" smtClean="0">
                <a:sym typeface="Symbol"/>
              </a:rPr>
              <a:t>T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 yang </a:t>
            </a:r>
            <a:r>
              <a:rPr lang="en-US" sz="2400" dirty="0" err="1" smtClean="0">
                <a:sym typeface="Symbol"/>
              </a:rPr>
              <a:t>dilipat</a:t>
            </a:r>
            <a:r>
              <a:rPr lang="en-US" sz="2400" dirty="0" smtClean="0">
                <a:sym typeface="Symbol"/>
              </a:rPr>
              <a:t>  </a:t>
            </a:r>
            <a:r>
              <a:rPr lang="en-US" sz="2400" dirty="0" err="1" smtClean="0">
                <a:sym typeface="Symbol"/>
              </a:rPr>
              <a:t>pada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posisi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X</a:t>
            </a:r>
            <a:r>
              <a:rPr lang="en-US" sz="2400" baseline="-25000" dirty="0" smtClean="0">
                <a:sym typeface="Symbol"/>
              </a:rPr>
              <a:t>0</a:t>
            </a:r>
            <a:r>
              <a:rPr lang="en-US" sz="2400" dirty="0" smtClean="0">
                <a:sym typeface="Symbol"/>
              </a:rPr>
              <a:t>.  </a:t>
            </a:r>
          </a:p>
          <a:p>
            <a:endParaRPr lang="en-US" sz="2400" dirty="0" smtClean="0">
              <a:sym typeface="Symbol"/>
            </a:endParaRPr>
          </a:p>
          <a:p>
            <a:r>
              <a:rPr lang="en-US" sz="2400" dirty="0" err="1" smtClean="0">
                <a:sym typeface="Symbol"/>
              </a:rPr>
              <a:t>Jika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head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pada</a:t>
            </a:r>
            <a:r>
              <a:rPr lang="en-US" sz="2400" dirty="0" smtClean="0">
                <a:sym typeface="Symbol"/>
              </a:rPr>
              <a:t> pita </a:t>
            </a:r>
            <a:r>
              <a:rPr lang="en-US" sz="2400" i="1" dirty="0" smtClean="0">
                <a:sym typeface="Symbol"/>
              </a:rPr>
              <a:t>T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bergerak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kanan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X</a:t>
            </a:r>
            <a:r>
              <a:rPr lang="en-US" sz="2400" baseline="-25000" dirty="0" smtClean="0">
                <a:sym typeface="Symbol"/>
              </a:rPr>
              <a:t>0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maka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head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pada</a:t>
            </a:r>
            <a:r>
              <a:rPr lang="en-US" sz="2400" dirty="0" smtClean="0">
                <a:sym typeface="Symbol"/>
              </a:rPr>
              <a:t> pita </a:t>
            </a:r>
            <a:r>
              <a:rPr lang="en-US" sz="2400" i="1" dirty="0" smtClean="0">
                <a:sym typeface="Symbol"/>
              </a:rPr>
              <a:t>T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bergerak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pada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jalur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atas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arah</a:t>
            </a:r>
            <a:r>
              <a:rPr lang="en-US" sz="2400" dirty="0" smtClean="0">
                <a:sym typeface="Symbol"/>
              </a:rPr>
              <a:t> yang </a:t>
            </a:r>
            <a:r>
              <a:rPr lang="en-US" sz="2400" dirty="0" err="1" smtClean="0">
                <a:sym typeface="Symbol"/>
              </a:rPr>
              <a:t>sama</a:t>
            </a:r>
            <a:r>
              <a:rPr lang="en-US" sz="2400" dirty="0" smtClean="0">
                <a:sym typeface="Symbol"/>
              </a:rPr>
              <a:t>.</a:t>
            </a:r>
          </a:p>
          <a:p>
            <a:endParaRPr lang="en-US" sz="2400" dirty="0" smtClean="0">
              <a:sym typeface="Symbol"/>
            </a:endParaRPr>
          </a:p>
          <a:p>
            <a:r>
              <a:rPr lang="en-US" sz="2400" dirty="0" err="1" smtClean="0">
                <a:sym typeface="Symbol"/>
              </a:rPr>
              <a:t>Jika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head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pada</a:t>
            </a:r>
            <a:r>
              <a:rPr lang="en-US" sz="2400" dirty="0" smtClean="0">
                <a:sym typeface="Symbol"/>
              </a:rPr>
              <a:t> pita </a:t>
            </a:r>
            <a:r>
              <a:rPr lang="en-US" sz="2400" i="1" dirty="0" smtClean="0">
                <a:sym typeface="Symbol"/>
              </a:rPr>
              <a:t>T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bergerak</a:t>
            </a:r>
            <a:r>
              <a:rPr lang="en-US" sz="2400" dirty="0" smtClean="0">
                <a:sym typeface="Symbol"/>
              </a:rPr>
              <a:t> di </a:t>
            </a:r>
            <a:r>
              <a:rPr lang="en-US" sz="2400" dirty="0" err="1" smtClean="0">
                <a:sym typeface="Symbol"/>
              </a:rPr>
              <a:t>kiri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X</a:t>
            </a:r>
            <a:r>
              <a:rPr lang="en-US" sz="2400" baseline="-25000" dirty="0" smtClean="0">
                <a:sym typeface="Symbol"/>
              </a:rPr>
              <a:t>0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maka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head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pada</a:t>
            </a:r>
            <a:r>
              <a:rPr lang="en-US" sz="2400" dirty="0" smtClean="0">
                <a:sym typeface="Symbol"/>
              </a:rPr>
              <a:t> pita </a:t>
            </a:r>
            <a:r>
              <a:rPr lang="en-US" sz="2400" i="1" dirty="0" smtClean="0">
                <a:sym typeface="Symbol"/>
              </a:rPr>
              <a:t>T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bergerak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pada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jalur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bawah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arah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berlawanan</a:t>
            </a:r>
            <a:r>
              <a:rPr lang="en-US" sz="2400" dirty="0" smtClean="0">
                <a:sym typeface="Symbol"/>
              </a:rPr>
              <a:t>. </a:t>
            </a:r>
          </a:p>
          <a:p>
            <a:endParaRPr lang="en-US" sz="2400" dirty="0" smtClean="0">
              <a:sym typeface="Symbol"/>
            </a:endParaRPr>
          </a:p>
          <a:p>
            <a:r>
              <a:rPr lang="en-US" sz="2400" dirty="0" err="1" smtClean="0">
                <a:sym typeface="Symbol"/>
              </a:rPr>
              <a:t>Jika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simbol</a:t>
            </a:r>
            <a:r>
              <a:rPr lang="en-US" sz="2400" dirty="0" smtClean="0">
                <a:sym typeface="Symbol"/>
              </a:rPr>
              <a:t>  </a:t>
            </a:r>
            <a:r>
              <a:rPr lang="en-US" sz="2400" dirty="0" err="1" smtClean="0">
                <a:sym typeface="Symbol"/>
              </a:rPr>
              <a:t>terbaca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oleh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T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maka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berarti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posisi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lipatan</a:t>
            </a:r>
            <a:r>
              <a:rPr lang="en-US" sz="2400" dirty="0" smtClean="0">
                <a:sym typeface="Symbol"/>
              </a:rPr>
              <a:t> pita </a:t>
            </a:r>
            <a:r>
              <a:rPr lang="en-US" sz="2400" dirty="0" err="1" smtClean="0">
                <a:sym typeface="Symbol"/>
              </a:rPr>
              <a:t>terdeteksi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T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harus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beralih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dari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jalur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atas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ke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jalur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bawahnya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dirty="0" err="1" smtClean="0">
                <a:sym typeface="Symbol"/>
              </a:rPr>
              <a:t>atau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sebaliknya</a:t>
            </a:r>
            <a:r>
              <a:rPr lang="en-US" sz="2400" dirty="0" smtClean="0">
                <a:sym typeface="Symbol"/>
              </a:rPr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lnSpcReduction="10000"/>
          </a:bodyPr>
          <a:lstStyle/>
          <a:p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adanya</a:t>
            </a:r>
            <a:r>
              <a:rPr lang="en-US" sz="2400" dirty="0" smtClean="0"/>
              <a:t> pita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jalur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i="1" dirty="0" smtClean="0"/>
              <a:t>T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i="1" dirty="0" smtClean="0"/>
              <a:t>head</a:t>
            </a:r>
            <a:r>
              <a:rPr lang="en-US" sz="2400" dirty="0" smtClean="0"/>
              <a:t> </a:t>
            </a:r>
            <a:r>
              <a:rPr lang="en-US" sz="2400" i="1" dirty="0" smtClean="0"/>
              <a:t>T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 err="1" smtClean="0"/>
              <a:t>selalu</a:t>
            </a:r>
            <a:r>
              <a:rPr lang="en-US" sz="2400" dirty="0" smtClean="0"/>
              <a:t> </a:t>
            </a:r>
            <a:r>
              <a:rPr lang="en-US" sz="2400" dirty="0" err="1" smtClean="0"/>
              <a:t>membaca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sekaligus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saat</a:t>
            </a:r>
            <a:r>
              <a:rPr lang="en-US" sz="2400" dirty="0" smtClean="0"/>
              <a:t>. </a:t>
            </a:r>
            <a:r>
              <a:rPr lang="en-US" sz="2400" dirty="0" err="1" smtClean="0"/>
              <a:t>Pasangan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ditulis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[</a:t>
            </a:r>
            <a:r>
              <a:rPr lang="en-US" sz="2400" i="1" dirty="0" smtClean="0"/>
              <a:t>X</a:t>
            </a:r>
            <a:r>
              <a:rPr lang="en-US" sz="2400" dirty="0" smtClean="0"/>
              <a:t>, </a:t>
            </a:r>
            <a:r>
              <a:rPr lang="en-US" sz="2400" i="1" dirty="0" smtClean="0"/>
              <a:t>Y</a:t>
            </a:r>
            <a:r>
              <a:rPr lang="en-US" sz="2400" dirty="0" smtClean="0"/>
              <a:t>], yang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i="1" dirty="0" smtClean="0"/>
              <a:t>X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jalur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Y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jalur</a:t>
            </a:r>
            <a:r>
              <a:rPr lang="en-US" sz="2400" dirty="0" smtClean="0"/>
              <a:t> </a:t>
            </a:r>
            <a:r>
              <a:rPr lang="en-US" sz="2400" dirty="0" err="1" smtClean="0"/>
              <a:t>bawah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Walaupun</a:t>
            </a:r>
            <a:r>
              <a:rPr lang="en-US" sz="2400" dirty="0" smtClean="0"/>
              <a:t> </a:t>
            </a:r>
            <a:r>
              <a:rPr lang="en-US" sz="2400" i="1" dirty="0" smtClean="0"/>
              <a:t>head</a:t>
            </a:r>
            <a:r>
              <a:rPr lang="en-US" sz="2400" dirty="0" smtClean="0"/>
              <a:t> </a:t>
            </a:r>
            <a:r>
              <a:rPr lang="en-US" sz="2400" dirty="0" err="1" smtClean="0"/>
              <a:t>membaca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sekaligus</a:t>
            </a:r>
            <a:r>
              <a:rPr lang="en-US" sz="2400" dirty="0" smtClean="0"/>
              <a:t>, </a:t>
            </a:r>
            <a:r>
              <a:rPr lang="en-US" sz="2400" dirty="0" err="1" smtClean="0"/>
              <a:t>namun</a:t>
            </a:r>
            <a:r>
              <a:rPr lang="en-US" sz="2400" dirty="0" smtClean="0"/>
              <a:t> </a:t>
            </a:r>
            <a:r>
              <a:rPr lang="en-US" sz="2400" i="1" dirty="0" smtClean="0"/>
              <a:t>T</a:t>
            </a:r>
            <a:r>
              <a:rPr lang="en-US" sz="2400" baseline="-25000" dirty="0" smtClean="0"/>
              <a:t>1 </a:t>
            </a:r>
            <a:r>
              <a:rPr lang="en-US" sz="2400" dirty="0" err="1" smtClean="0"/>
              <a:t>tetap</a:t>
            </a:r>
            <a:r>
              <a:rPr lang="en-US" sz="2400" dirty="0" smtClean="0"/>
              <a:t>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mengubah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saja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saat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mengetahui</a:t>
            </a:r>
            <a:r>
              <a:rPr lang="en-US" sz="2400" dirty="0" smtClean="0"/>
              <a:t> </a:t>
            </a:r>
            <a:r>
              <a:rPr lang="en-US" sz="2400" i="1" dirty="0" smtClean="0"/>
              <a:t>head</a:t>
            </a:r>
            <a:r>
              <a:rPr lang="en-US" sz="2400" dirty="0" smtClean="0"/>
              <a:t> </a:t>
            </a:r>
            <a:r>
              <a:rPr lang="en-US" sz="2400" i="1" dirty="0" smtClean="0"/>
              <a:t>T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 err="1" smtClean="0"/>
              <a:t>sedang</a:t>
            </a:r>
            <a:r>
              <a:rPr lang="en-US" sz="2400" dirty="0" smtClean="0"/>
              <a:t> </a:t>
            </a:r>
            <a:r>
              <a:rPr lang="en-US" sz="2400" dirty="0" err="1" smtClean="0"/>
              <a:t>mengolah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jalur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jalur</a:t>
            </a:r>
            <a:r>
              <a:rPr lang="en-US" sz="2400" dirty="0" smtClean="0"/>
              <a:t> </a:t>
            </a:r>
            <a:r>
              <a:rPr lang="en-US" sz="2400" dirty="0" err="1" smtClean="0"/>
              <a:t>bawah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status-status </a:t>
            </a:r>
            <a:r>
              <a:rPr lang="en-US" sz="2400" i="1" dirty="0" smtClean="0"/>
              <a:t>T</a:t>
            </a:r>
            <a:r>
              <a:rPr lang="en-US" sz="2400" baseline="-25000" dirty="0" smtClean="0"/>
              <a:t>1 </a:t>
            </a:r>
            <a:r>
              <a:rPr lang="en-US" sz="2400" dirty="0" err="1" smtClean="0"/>
              <a:t>dituliskan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[</a:t>
            </a:r>
            <a:r>
              <a:rPr lang="en-US" sz="2400" i="1" dirty="0" smtClean="0"/>
              <a:t>q</a:t>
            </a:r>
            <a:r>
              <a:rPr lang="en-US" sz="2400" dirty="0" smtClean="0"/>
              <a:t>, </a:t>
            </a:r>
            <a:r>
              <a:rPr lang="en-US" sz="2400" i="1" dirty="0" smtClean="0"/>
              <a:t>A</a:t>
            </a:r>
            <a:r>
              <a:rPr lang="en-US" sz="2400" dirty="0" smtClean="0"/>
              <a:t>]	</a:t>
            </a:r>
            <a:r>
              <a:rPr lang="en-US" sz="2400" dirty="0" err="1" smtClean="0"/>
              <a:t>atau</a:t>
            </a:r>
            <a:r>
              <a:rPr lang="en-US" sz="2400" dirty="0" smtClean="0"/>
              <a:t> [</a:t>
            </a:r>
            <a:r>
              <a:rPr lang="en-US" sz="2400" i="1" dirty="0" smtClean="0"/>
              <a:t>q</a:t>
            </a:r>
            <a:r>
              <a:rPr lang="en-US" sz="2400" dirty="0" smtClean="0"/>
              <a:t>, </a:t>
            </a:r>
            <a:r>
              <a:rPr lang="en-US" sz="2400" i="1" dirty="0" smtClean="0"/>
              <a:t>B</a:t>
            </a:r>
            <a:r>
              <a:rPr lang="en-US" sz="2400" dirty="0" smtClean="0"/>
              <a:t>]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smtClean="0"/>
              <a:t>“</a:t>
            </a:r>
            <a:r>
              <a:rPr lang="en-US" sz="2400" i="1" dirty="0" smtClean="0"/>
              <a:t>A”</a:t>
            </a:r>
            <a:r>
              <a:rPr lang="en-US" sz="2400" dirty="0" smtClean="0"/>
              <a:t> </a:t>
            </a:r>
            <a:r>
              <a:rPr lang="en-US" sz="2400" dirty="0" err="1" smtClean="0"/>
              <a:t>menyatakan</a:t>
            </a:r>
            <a:r>
              <a:rPr lang="en-US" sz="2400" dirty="0" smtClean="0"/>
              <a:t> “</a:t>
            </a:r>
            <a:r>
              <a:rPr lang="en-US" sz="2400" dirty="0" err="1" smtClean="0"/>
              <a:t>atas</a:t>
            </a:r>
            <a:r>
              <a:rPr lang="en-US" sz="2400" dirty="0" smtClean="0"/>
              <a:t>” </a:t>
            </a:r>
            <a:r>
              <a:rPr lang="en-US" sz="2400" dirty="0" err="1" smtClean="0"/>
              <a:t>dan</a:t>
            </a:r>
            <a:r>
              <a:rPr lang="en-US" sz="2400" dirty="0" smtClean="0"/>
              <a:t> “</a:t>
            </a:r>
            <a:r>
              <a:rPr lang="en-US" sz="2400" i="1" dirty="0" smtClean="0"/>
              <a:t>B</a:t>
            </a:r>
            <a:r>
              <a:rPr lang="en-US" sz="2400" dirty="0" smtClean="0"/>
              <a:t>” </a:t>
            </a:r>
            <a:r>
              <a:rPr lang="en-US" sz="2400" dirty="0" err="1" smtClean="0"/>
              <a:t>menyatakan</a:t>
            </a:r>
            <a:r>
              <a:rPr lang="en-US" sz="2400" dirty="0" smtClean="0"/>
              <a:t> “</a:t>
            </a:r>
            <a:r>
              <a:rPr lang="en-US" sz="2400" dirty="0" err="1" smtClean="0"/>
              <a:t>bawah</a:t>
            </a:r>
            <a:r>
              <a:rPr lang="en-US" sz="2400" dirty="0" smtClean="0"/>
              <a:t>”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248400"/>
          </a:xfrm>
        </p:spPr>
        <p:txBody>
          <a:bodyPr>
            <a:normAutofit fontScale="92500" lnSpcReduction="10000"/>
          </a:bodyPr>
          <a:lstStyle/>
          <a:p>
            <a:r>
              <a:rPr lang="en-US" sz="2200" dirty="0" err="1" smtClean="0"/>
              <a:t>Misalkan</a:t>
            </a:r>
            <a:r>
              <a:rPr lang="en-US" sz="2200" dirty="0" smtClean="0"/>
              <a:t> model </a:t>
            </a:r>
            <a:r>
              <a:rPr lang="en-US" sz="2200" dirty="0" err="1" smtClean="0"/>
              <a:t>matematis</a:t>
            </a:r>
            <a:r>
              <a:rPr lang="en-US" sz="2200" dirty="0" smtClean="0"/>
              <a:t> </a:t>
            </a:r>
            <a:r>
              <a:rPr lang="en-US" sz="2200" dirty="0" err="1" smtClean="0"/>
              <a:t>mesin</a:t>
            </a:r>
            <a:r>
              <a:rPr lang="en-US" sz="2200" dirty="0" smtClean="0"/>
              <a:t> Turing </a:t>
            </a:r>
            <a:r>
              <a:rPr lang="en-US" sz="2200" dirty="0" err="1" smtClean="0"/>
              <a:t>biasa</a:t>
            </a:r>
            <a:r>
              <a:rPr lang="en-US" sz="2200" dirty="0" smtClean="0"/>
              <a:t> </a:t>
            </a:r>
            <a:r>
              <a:rPr lang="en-US" sz="2200" i="1" dirty="0"/>
              <a:t>T</a:t>
            </a:r>
            <a:r>
              <a:rPr lang="en-US" sz="2200" baseline="-25000" dirty="0"/>
              <a:t>1 </a:t>
            </a:r>
            <a:r>
              <a:rPr lang="en-US" sz="2200" dirty="0"/>
              <a:t> </a:t>
            </a:r>
            <a:r>
              <a:rPr lang="en-US" sz="2200" dirty="0" err="1" smtClean="0"/>
              <a:t>dinyatakan</a:t>
            </a:r>
            <a:r>
              <a:rPr lang="en-US" sz="2200" dirty="0" smtClean="0"/>
              <a:t> </a:t>
            </a:r>
            <a:r>
              <a:rPr lang="en-US" sz="2200" dirty="0" err="1" smtClean="0"/>
              <a:t>sebagai</a:t>
            </a:r>
            <a:r>
              <a:rPr lang="en-US" sz="2200" dirty="0" smtClean="0"/>
              <a:t>:</a:t>
            </a:r>
            <a:endParaRPr lang="en-US" sz="2200" dirty="0" smtClean="0"/>
          </a:p>
          <a:p>
            <a:pPr>
              <a:buNone/>
            </a:pPr>
            <a:r>
              <a:rPr lang="en-US" sz="2200" i="1" dirty="0" smtClean="0"/>
              <a:t>		T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 = (Q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, </a:t>
            </a:r>
            <a:r>
              <a:rPr lang="en-US" sz="2200" dirty="0" smtClean="0">
                <a:sym typeface="Symbol"/>
              </a:rPr>
              <a:t></a:t>
            </a:r>
            <a:r>
              <a:rPr lang="en-US" sz="2200" baseline="-25000" dirty="0" smtClean="0">
                <a:sym typeface="Symbol"/>
              </a:rPr>
              <a:t>1</a:t>
            </a:r>
            <a:r>
              <a:rPr lang="en-US" sz="2200" dirty="0" smtClean="0">
                <a:sym typeface="Symbol"/>
              </a:rPr>
              <a:t>, </a:t>
            </a:r>
            <a:r>
              <a:rPr lang="en-US" sz="2200" baseline="-25000" dirty="0" smtClean="0">
                <a:sym typeface="Symbol"/>
              </a:rPr>
              <a:t>1</a:t>
            </a:r>
            <a:r>
              <a:rPr lang="en-US" sz="2200" dirty="0" smtClean="0">
                <a:sym typeface="Symbol"/>
              </a:rPr>
              <a:t>, </a:t>
            </a:r>
            <a:r>
              <a:rPr lang="en-US" sz="2200" baseline="-25000" dirty="0" smtClean="0">
                <a:sym typeface="Symbol"/>
              </a:rPr>
              <a:t>1</a:t>
            </a:r>
            <a:r>
              <a:rPr lang="en-US" sz="2200" dirty="0" smtClean="0">
                <a:sym typeface="Symbol"/>
              </a:rPr>
              <a:t>, </a:t>
            </a:r>
            <a:r>
              <a:rPr lang="en-US" sz="2200" i="1" dirty="0" smtClean="0">
                <a:sym typeface="Symbol"/>
              </a:rPr>
              <a:t>q</a:t>
            </a:r>
            <a:r>
              <a:rPr lang="en-US" sz="2200" baseline="-25000" dirty="0" smtClean="0">
                <a:sym typeface="Symbol"/>
              </a:rPr>
              <a:t>1</a:t>
            </a:r>
            <a:r>
              <a:rPr lang="en-US" sz="2200" dirty="0" smtClean="0">
                <a:sym typeface="Symbol"/>
              </a:rPr>
              <a:t>, </a:t>
            </a:r>
            <a:r>
              <a:rPr lang="en-US" sz="2200" i="1" dirty="0" smtClean="0">
                <a:sym typeface="Symbol"/>
              </a:rPr>
              <a:t>B</a:t>
            </a:r>
            <a:r>
              <a:rPr lang="en-US" sz="2200" baseline="-25000" dirty="0" smtClean="0">
                <a:sym typeface="Symbol"/>
              </a:rPr>
              <a:t>1</a:t>
            </a:r>
            <a:r>
              <a:rPr lang="en-US" sz="2200" dirty="0" smtClean="0">
                <a:sym typeface="Symbol"/>
              </a:rPr>
              <a:t>,  </a:t>
            </a:r>
            <a:r>
              <a:rPr lang="en-US" sz="2200" i="1" dirty="0" smtClean="0">
                <a:sym typeface="Symbol"/>
              </a:rPr>
              <a:t>F</a:t>
            </a:r>
            <a:r>
              <a:rPr lang="en-US" sz="2200" baseline="-25000" dirty="0" smtClean="0">
                <a:sym typeface="Symbol"/>
              </a:rPr>
              <a:t>1</a:t>
            </a:r>
            <a:r>
              <a:rPr lang="en-US" sz="2200" dirty="0" smtClean="0">
                <a:sym typeface="Symbol"/>
              </a:rPr>
              <a:t>)  </a:t>
            </a:r>
          </a:p>
          <a:p>
            <a:pPr>
              <a:buNone/>
            </a:pPr>
            <a:endParaRPr lang="en-US" sz="2200" dirty="0" smtClean="0">
              <a:sym typeface="Symbol"/>
            </a:endParaRPr>
          </a:p>
          <a:p>
            <a:r>
              <a:rPr lang="en-US" sz="2200" dirty="0" err="1" smtClean="0">
                <a:sym typeface="Symbol"/>
              </a:rPr>
              <a:t>Bagaimana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pembentukan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setiap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komponen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i="1" dirty="0" smtClean="0">
                <a:sym typeface="Symbol"/>
              </a:rPr>
              <a:t>T</a:t>
            </a:r>
            <a:r>
              <a:rPr lang="en-US" sz="2200" baseline="-25000" dirty="0" smtClean="0">
                <a:sym typeface="Symbol"/>
              </a:rPr>
              <a:t>1 </a:t>
            </a:r>
            <a:r>
              <a:rPr lang="en-US" sz="2200" dirty="0" err="1" smtClean="0">
                <a:sym typeface="Symbol"/>
              </a:rPr>
              <a:t>di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atas</a:t>
            </a:r>
            <a:r>
              <a:rPr lang="en-US" sz="2200" dirty="0" smtClean="0">
                <a:sym typeface="Symbol"/>
              </a:rPr>
              <a:t>? </a:t>
            </a:r>
            <a:r>
              <a:rPr lang="en-US" sz="2200" dirty="0" err="1" smtClean="0">
                <a:sym typeface="Symbol"/>
              </a:rPr>
              <a:t>Caranya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adalah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sebagai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berikut</a:t>
            </a:r>
            <a:r>
              <a:rPr lang="en-US" sz="2200" dirty="0" smtClean="0">
                <a:sym typeface="Symbol"/>
              </a:rPr>
              <a:t>:</a:t>
            </a:r>
          </a:p>
          <a:p>
            <a:endParaRPr lang="en-US" sz="2200" dirty="0" smtClean="0">
              <a:sym typeface="Symbol"/>
            </a:endParaRPr>
          </a:p>
          <a:p>
            <a:pPr marL="512763" indent="-512763">
              <a:buNone/>
            </a:pPr>
            <a:r>
              <a:rPr lang="en-US" sz="2200" dirty="0" smtClean="0">
                <a:sym typeface="Symbol"/>
              </a:rPr>
              <a:t>     1. </a:t>
            </a:r>
            <a:r>
              <a:rPr lang="en-US" sz="2200" dirty="0" err="1" smtClean="0">
                <a:sym typeface="Symbol"/>
              </a:rPr>
              <a:t>Himpunan</a:t>
            </a:r>
            <a:r>
              <a:rPr lang="en-US" sz="2200" dirty="0" smtClean="0">
                <a:sym typeface="Symbol"/>
              </a:rPr>
              <a:t> status </a:t>
            </a:r>
            <a:r>
              <a:rPr lang="en-US" sz="2200" i="1" dirty="0" smtClean="0">
                <a:sym typeface="Symbol"/>
              </a:rPr>
              <a:t>Q</a:t>
            </a:r>
            <a:r>
              <a:rPr lang="en-US" sz="2200" baseline="-25000" dirty="0" smtClean="0">
                <a:sym typeface="Symbol"/>
              </a:rPr>
              <a:t>1 </a:t>
            </a:r>
            <a:r>
              <a:rPr lang="en-US" sz="2200" dirty="0" err="1" smtClean="0">
                <a:sym typeface="Symbol"/>
              </a:rPr>
              <a:t>berisi</a:t>
            </a:r>
            <a:r>
              <a:rPr lang="en-US" sz="2200" dirty="0" smtClean="0">
                <a:sym typeface="Symbol"/>
              </a:rPr>
              <a:t> status-status </a:t>
            </a:r>
            <a:r>
              <a:rPr lang="en-US" sz="2200" dirty="0" err="1" smtClean="0">
                <a:sym typeface="Symbol"/>
              </a:rPr>
              <a:t>dalam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bentuk</a:t>
            </a:r>
            <a:r>
              <a:rPr lang="en-US" sz="2200" dirty="0" smtClean="0">
                <a:sym typeface="Symbol"/>
              </a:rPr>
              <a:t> [</a:t>
            </a:r>
            <a:r>
              <a:rPr lang="en-US" sz="2200" i="1" dirty="0" err="1" smtClean="0">
                <a:sym typeface="Symbol"/>
              </a:rPr>
              <a:t>q</a:t>
            </a:r>
            <a:r>
              <a:rPr lang="en-US" sz="2200" dirty="0" err="1" smtClean="0">
                <a:sym typeface="Symbol"/>
              </a:rPr>
              <a:t>,</a:t>
            </a:r>
            <a:r>
              <a:rPr lang="en-US" sz="2200" i="1" dirty="0" err="1" smtClean="0">
                <a:sym typeface="Symbol"/>
              </a:rPr>
              <a:t>A</a:t>
            </a:r>
            <a:r>
              <a:rPr lang="en-US" sz="2200" dirty="0" smtClean="0">
                <a:sym typeface="Symbol"/>
              </a:rPr>
              <a:t>] </a:t>
            </a:r>
            <a:r>
              <a:rPr lang="en-US" sz="2200" dirty="0" err="1" smtClean="0">
                <a:sym typeface="Symbol"/>
              </a:rPr>
              <a:t>atau</a:t>
            </a:r>
            <a:r>
              <a:rPr lang="en-US" sz="2200" dirty="0" smtClean="0">
                <a:sym typeface="Symbol"/>
              </a:rPr>
              <a:t> [</a:t>
            </a:r>
            <a:r>
              <a:rPr lang="en-US" sz="2200" i="1" dirty="0" smtClean="0">
                <a:sym typeface="Symbol"/>
              </a:rPr>
              <a:t>q</a:t>
            </a:r>
            <a:r>
              <a:rPr lang="en-US" sz="2200" dirty="0" smtClean="0">
                <a:sym typeface="Symbol"/>
              </a:rPr>
              <a:t>, </a:t>
            </a:r>
            <a:r>
              <a:rPr lang="en-US" sz="2200" i="1" dirty="0" smtClean="0">
                <a:sym typeface="Symbol"/>
              </a:rPr>
              <a:t>B</a:t>
            </a:r>
            <a:r>
              <a:rPr lang="en-US" sz="2200" dirty="0" smtClean="0">
                <a:sym typeface="Symbol"/>
              </a:rPr>
              <a:t>]. </a:t>
            </a:r>
            <a:r>
              <a:rPr lang="en-US" sz="2200" dirty="0" err="1" smtClean="0">
                <a:sym typeface="Symbol"/>
              </a:rPr>
              <a:t>Suku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pertama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i="1" dirty="0" smtClean="0">
                <a:sym typeface="Symbol"/>
              </a:rPr>
              <a:t>q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berasal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dari</a:t>
            </a:r>
            <a:r>
              <a:rPr lang="en-US" sz="2200" dirty="0" smtClean="0">
                <a:sym typeface="Symbol"/>
              </a:rPr>
              <a:t> status </a:t>
            </a:r>
            <a:r>
              <a:rPr lang="en-US" sz="2200" dirty="0" err="1" smtClean="0">
                <a:sym typeface="Symbol"/>
              </a:rPr>
              <a:t>di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i="1" dirty="0" smtClean="0">
                <a:sym typeface="Symbol"/>
              </a:rPr>
              <a:t>Q</a:t>
            </a:r>
            <a:r>
              <a:rPr lang="en-US" sz="2200" baseline="-25000" dirty="0" smtClean="0">
                <a:sym typeface="Symbol"/>
              </a:rPr>
              <a:t>2</a:t>
            </a:r>
            <a:r>
              <a:rPr lang="en-US" sz="2200" dirty="0" smtClean="0">
                <a:sym typeface="Symbol"/>
              </a:rPr>
              <a:t>. </a:t>
            </a:r>
            <a:r>
              <a:rPr lang="en-US" sz="2200" dirty="0" err="1" smtClean="0">
                <a:sym typeface="Symbol"/>
              </a:rPr>
              <a:t>Selain</a:t>
            </a:r>
            <a:r>
              <a:rPr lang="en-US" sz="2200" dirty="0" smtClean="0">
                <a:sym typeface="Symbol"/>
              </a:rPr>
              <a:t> status-status </a:t>
            </a:r>
            <a:r>
              <a:rPr lang="en-US" sz="2200" dirty="0" err="1" smtClean="0">
                <a:sym typeface="Symbol"/>
              </a:rPr>
              <a:t>di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atas</a:t>
            </a:r>
            <a:r>
              <a:rPr lang="en-US" sz="2200" dirty="0" smtClean="0">
                <a:sym typeface="Symbol"/>
              </a:rPr>
              <a:t>, </a:t>
            </a:r>
            <a:r>
              <a:rPr lang="en-US" sz="2200" i="1" dirty="0" smtClean="0">
                <a:sym typeface="Symbol"/>
              </a:rPr>
              <a:t>q</a:t>
            </a:r>
            <a:r>
              <a:rPr lang="en-US" sz="2200" baseline="-25000" dirty="0" smtClean="0">
                <a:sym typeface="Symbol"/>
              </a:rPr>
              <a:t>1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juga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merupakan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anggota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i="1" dirty="0" smtClean="0">
                <a:sym typeface="Symbol"/>
              </a:rPr>
              <a:t>Q</a:t>
            </a:r>
            <a:r>
              <a:rPr lang="en-US" sz="2200" baseline="-25000" dirty="0" smtClean="0">
                <a:sym typeface="Symbol"/>
              </a:rPr>
              <a:t>1</a:t>
            </a:r>
            <a:r>
              <a:rPr lang="en-US" sz="2200" dirty="0" smtClean="0">
                <a:sym typeface="Symbol"/>
              </a:rPr>
              <a:t>.</a:t>
            </a:r>
          </a:p>
          <a:p>
            <a:pPr>
              <a:buNone/>
            </a:pPr>
            <a:endParaRPr lang="en-US" sz="2200" dirty="0" smtClean="0">
              <a:sym typeface="Symbol"/>
            </a:endParaRPr>
          </a:p>
          <a:p>
            <a:pPr marL="512763" indent="-512763">
              <a:buNone/>
            </a:pPr>
            <a:r>
              <a:rPr lang="en-US" sz="2200" dirty="0" smtClean="0">
                <a:sym typeface="Symbol"/>
              </a:rPr>
              <a:t>    2.  </a:t>
            </a:r>
            <a:r>
              <a:rPr lang="en-US" sz="2200" dirty="0" err="1" smtClean="0">
                <a:sym typeface="Symbol"/>
              </a:rPr>
              <a:t>Himpunan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simbol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masukan</a:t>
            </a:r>
            <a:r>
              <a:rPr lang="en-US" sz="2200" dirty="0" smtClean="0">
                <a:sym typeface="Symbol"/>
              </a:rPr>
              <a:t> </a:t>
            </a:r>
            <a:r>
              <a:rPr lang="en-US" sz="2200" baseline="-25000" dirty="0" smtClean="0">
                <a:sym typeface="Symbol"/>
              </a:rPr>
              <a:t>1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terdiri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dari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simbol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dalam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bentuk</a:t>
            </a:r>
            <a:r>
              <a:rPr lang="en-US" sz="2200" dirty="0" smtClean="0">
                <a:sym typeface="Symbol"/>
              </a:rPr>
              <a:t> [</a:t>
            </a:r>
            <a:r>
              <a:rPr lang="en-US" sz="2200" i="1" dirty="0" smtClean="0">
                <a:sym typeface="Symbol"/>
              </a:rPr>
              <a:t>a</a:t>
            </a:r>
            <a:r>
              <a:rPr lang="en-US" sz="2200" dirty="0" smtClean="0">
                <a:sym typeface="Symbol"/>
              </a:rPr>
              <a:t>, </a:t>
            </a:r>
            <a:r>
              <a:rPr lang="en-US" sz="2200" i="1" dirty="0" smtClean="0">
                <a:sym typeface="Symbol"/>
              </a:rPr>
              <a:t>B</a:t>
            </a:r>
            <a:r>
              <a:rPr lang="en-US" sz="2200" dirty="0" smtClean="0">
                <a:sym typeface="Symbol"/>
              </a:rPr>
              <a:t>] </a:t>
            </a:r>
            <a:r>
              <a:rPr lang="en-US" sz="2200" dirty="0" err="1" smtClean="0">
                <a:sym typeface="Symbol"/>
              </a:rPr>
              <a:t>dan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suku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pertama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i="1" dirty="0" smtClean="0">
                <a:sym typeface="Symbol"/>
              </a:rPr>
              <a:t>a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adalah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simbol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masukan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pada</a:t>
            </a:r>
            <a:r>
              <a:rPr lang="en-US" sz="2200" dirty="0" smtClean="0">
                <a:sym typeface="Symbol"/>
              </a:rPr>
              <a:t> </a:t>
            </a:r>
            <a:r>
              <a:rPr lang="en-US" sz="2200" baseline="-25000" dirty="0" smtClean="0">
                <a:sym typeface="Symbol"/>
              </a:rPr>
              <a:t>2</a:t>
            </a:r>
            <a:r>
              <a:rPr lang="en-US" sz="2200" dirty="0" smtClean="0">
                <a:sym typeface="Symbol"/>
              </a:rPr>
              <a:t>. </a:t>
            </a:r>
            <a:r>
              <a:rPr lang="en-US" sz="2200" dirty="0" err="1" smtClean="0">
                <a:sym typeface="Symbol"/>
              </a:rPr>
              <a:t>Simbol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i="1" dirty="0" smtClean="0">
                <a:sym typeface="Symbol"/>
              </a:rPr>
              <a:t>B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pada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komponen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kedua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di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sini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melambangkan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simbol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i="1" dirty="0" smtClean="0">
                <a:sym typeface="Symbol"/>
              </a:rPr>
              <a:t>blank</a:t>
            </a:r>
            <a:r>
              <a:rPr lang="en-US" sz="2200" dirty="0" smtClean="0">
                <a:sym typeface="Symbol"/>
              </a:rPr>
              <a:t>, </a:t>
            </a:r>
            <a:r>
              <a:rPr lang="en-US" sz="2200" dirty="0" err="1" smtClean="0">
                <a:sym typeface="Symbol"/>
              </a:rPr>
              <a:t>bukan</a:t>
            </a:r>
            <a:r>
              <a:rPr lang="en-US" sz="2200" dirty="0" smtClean="0">
                <a:sym typeface="Symbol"/>
              </a:rPr>
              <a:t> “</a:t>
            </a:r>
            <a:r>
              <a:rPr lang="en-US" sz="2200" dirty="0" err="1" smtClean="0">
                <a:sym typeface="Symbol"/>
              </a:rPr>
              <a:t>bawah</a:t>
            </a:r>
            <a:r>
              <a:rPr lang="en-US" sz="2200" dirty="0" smtClean="0">
                <a:sym typeface="Symbol"/>
              </a:rPr>
              <a:t>” </a:t>
            </a:r>
            <a:r>
              <a:rPr lang="en-US" sz="2200" dirty="0" err="1" smtClean="0">
                <a:sym typeface="Symbol"/>
              </a:rPr>
              <a:t>seperti</a:t>
            </a:r>
            <a:r>
              <a:rPr lang="en-US" sz="2200" dirty="0" smtClean="0">
                <a:sym typeface="Symbol"/>
              </a:rPr>
              <a:t> status </a:t>
            </a:r>
            <a:r>
              <a:rPr lang="en-US" sz="2200" dirty="0" err="1" smtClean="0">
                <a:sym typeface="Symbol"/>
              </a:rPr>
              <a:t>di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atas</a:t>
            </a:r>
            <a:r>
              <a:rPr lang="en-US" sz="2200" dirty="0" smtClean="0">
                <a:sym typeface="Symbol"/>
              </a:rPr>
              <a:t>.</a:t>
            </a:r>
          </a:p>
          <a:p>
            <a:pPr marL="623888" indent="-623888">
              <a:buNone/>
            </a:pPr>
            <a:endParaRPr lang="en-US" sz="2200" dirty="0" smtClean="0">
              <a:sym typeface="Symbol"/>
            </a:endParaRPr>
          </a:p>
          <a:p>
            <a:pPr marL="512763" indent="-512763">
              <a:buNone/>
            </a:pPr>
            <a:r>
              <a:rPr lang="en-US" sz="2000" dirty="0" smtClean="0"/>
              <a:t>    3. </a:t>
            </a:r>
            <a:r>
              <a:rPr lang="en-US" sz="2000" dirty="0" smtClean="0"/>
              <a:t> </a:t>
            </a:r>
            <a:r>
              <a:rPr lang="en-US" sz="2000" dirty="0" err="1" smtClean="0"/>
              <a:t>Himpunan</a:t>
            </a:r>
            <a:r>
              <a:rPr lang="en-US" sz="2000" dirty="0" smtClean="0"/>
              <a:t> </a:t>
            </a:r>
            <a:r>
              <a:rPr lang="en-US" sz="2000" dirty="0" err="1" smtClean="0"/>
              <a:t>simbol</a:t>
            </a:r>
            <a:r>
              <a:rPr lang="en-US" sz="2000" dirty="0" smtClean="0"/>
              <a:t> pita </a:t>
            </a:r>
            <a:r>
              <a:rPr lang="en-US" sz="2000" dirty="0" smtClean="0">
                <a:sym typeface="Symbol"/>
              </a:rPr>
              <a:t></a:t>
            </a:r>
            <a:r>
              <a:rPr lang="en-US" sz="2000" baseline="-25000" dirty="0" smtClean="0">
                <a:sym typeface="Symbol"/>
              </a:rPr>
              <a:t>1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akan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berisi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simbol-simbol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dalam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bentuk</a:t>
            </a:r>
            <a:r>
              <a:rPr lang="en-US" sz="2000" dirty="0" smtClean="0">
                <a:sym typeface="Symbol"/>
              </a:rPr>
              <a:t> [</a:t>
            </a:r>
            <a:r>
              <a:rPr lang="en-US" sz="2000" i="1" dirty="0" smtClean="0">
                <a:sym typeface="Symbol"/>
              </a:rPr>
              <a:t>X</a:t>
            </a:r>
            <a:r>
              <a:rPr lang="en-US" sz="2000" dirty="0" smtClean="0">
                <a:sym typeface="Symbol"/>
              </a:rPr>
              <a:t>, </a:t>
            </a:r>
            <a:r>
              <a:rPr lang="en-US" sz="2000" i="1" dirty="0" smtClean="0">
                <a:sym typeface="Symbol"/>
              </a:rPr>
              <a:t>Y</a:t>
            </a:r>
            <a:r>
              <a:rPr lang="en-US" sz="2000" dirty="0" smtClean="0">
                <a:sym typeface="Symbol"/>
              </a:rPr>
              <a:t>] </a:t>
            </a:r>
            <a:r>
              <a:rPr lang="en-US" sz="2000" dirty="0" err="1" smtClean="0">
                <a:sym typeface="Symbol"/>
              </a:rPr>
              <a:t>yaitu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menyatakan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sepasang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simbol</a:t>
            </a:r>
            <a:r>
              <a:rPr lang="en-US" sz="2000" dirty="0" smtClean="0">
                <a:sym typeface="Symbol"/>
              </a:rPr>
              <a:t> yang </a:t>
            </a:r>
            <a:r>
              <a:rPr lang="en-US" sz="2000" dirty="0" err="1" smtClean="0">
                <a:sym typeface="Symbol"/>
              </a:rPr>
              <a:t>diambil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pada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jalur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atas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dan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jalur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bawah</a:t>
            </a:r>
            <a:r>
              <a:rPr lang="en-US" sz="2000" dirty="0" smtClean="0">
                <a:sym typeface="Symbol"/>
              </a:rPr>
              <a:t> pita. </a:t>
            </a:r>
            <a:r>
              <a:rPr lang="en-US" sz="2000" dirty="0" err="1" smtClean="0">
                <a:sym typeface="Symbol"/>
              </a:rPr>
              <a:t>Simbol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khusus</a:t>
            </a:r>
            <a:r>
              <a:rPr lang="en-US" sz="2000" dirty="0" smtClean="0">
                <a:sym typeface="Symbol"/>
              </a:rPr>
              <a:t>  yang </a:t>
            </a:r>
            <a:r>
              <a:rPr lang="en-US" sz="2000" dirty="0" err="1" smtClean="0">
                <a:sym typeface="Symbol"/>
              </a:rPr>
              <a:t>digunakan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untuk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menandai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tepi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kiri</a:t>
            </a:r>
            <a:r>
              <a:rPr lang="en-US" sz="2000" dirty="0" smtClean="0">
                <a:sym typeface="Symbol"/>
              </a:rPr>
              <a:t> pita </a:t>
            </a:r>
            <a:r>
              <a:rPr lang="en-US" sz="2000" dirty="0" err="1" smtClean="0">
                <a:sym typeface="Symbol"/>
              </a:rPr>
              <a:t>hanya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terdapat</a:t>
            </a:r>
            <a:r>
              <a:rPr lang="en-US" sz="2000" dirty="0" smtClean="0">
                <a:sym typeface="Symbol"/>
              </a:rPr>
              <a:t>    </a:t>
            </a:r>
            <a:r>
              <a:rPr lang="en-US" sz="2000" dirty="0" err="1" smtClean="0">
                <a:sym typeface="Symbol"/>
              </a:rPr>
              <a:t>pada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jalur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bawah</a:t>
            </a:r>
            <a:r>
              <a:rPr lang="en-US" sz="2000" dirty="0" smtClean="0">
                <a:sym typeface="Symbol"/>
              </a:rPr>
              <a:t>, </a:t>
            </a:r>
            <a:r>
              <a:rPr lang="en-US" sz="2000" dirty="0" err="1" smtClean="0">
                <a:sym typeface="Symbol"/>
              </a:rPr>
              <a:t>sehingga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komponen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kedua</a:t>
            </a:r>
            <a:r>
              <a:rPr lang="en-US" sz="2000" dirty="0" smtClean="0">
                <a:sym typeface="Symbol"/>
              </a:rPr>
              <a:t> (</a:t>
            </a:r>
            <a:r>
              <a:rPr lang="en-US" sz="2000" i="1" dirty="0" smtClean="0">
                <a:sym typeface="Symbol"/>
              </a:rPr>
              <a:t>Y</a:t>
            </a:r>
            <a:r>
              <a:rPr lang="en-US" sz="2000" dirty="0" smtClean="0">
                <a:sym typeface="Symbol"/>
              </a:rPr>
              <a:t>) </a:t>
            </a:r>
            <a:r>
              <a:rPr lang="en-US" sz="2000" dirty="0" err="1" smtClean="0">
                <a:sym typeface="Symbol"/>
              </a:rPr>
              <a:t>dapat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berupa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simbol</a:t>
            </a:r>
            <a:r>
              <a:rPr lang="en-US" sz="2000" dirty="0" smtClean="0">
                <a:sym typeface="Symbol"/>
              </a:rPr>
              <a:t>  </a:t>
            </a:r>
            <a:r>
              <a:rPr lang="en-US" sz="2000" dirty="0" err="1" smtClean="0">
                <a:sym typeface="Symbol"/>
              </a:rPr>
              <a:t>tersebut</a:t>
            </a:r>
            <a:r>
              <a:rPr lang="en-US" sz="2000" dirty="0" smtClean="0">
                <a:sym typeface="Symbol"/>
              </a:rPr>
              <a:t>. 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382000" cy="6400800"/>
          </a:xfrm>
        </p:spPr>
        <p:txBody>
          <a:bodyPr>
            <a:normAutofit fontScale="85000" lnSpcReduction="10000"/>
          </a:bodyPr>
          <a:lstStyle/>
          <a:p>
            <a:pPr marL="623888" indent="-623888">
              <a:buNone/>
            </a:pPr>
            <a:r>
              <a:rPr lang="en-US" sz="2400" dirty="0" smtClean="0">
                <a:sym typeface="Symbol"/>
              </a:rPr>
              <a:t>     4</a:t>
            </a:r>
            <a:r>
              <a:rPr lang="en-US" sz="2600" dirty="0" smtClean="0">
                <a:sym typeface="Symbol"/>
              </a:rPr>
              <a:t>.  Status </a:t>
            </a:r>
            <a:r>
              <a:rPr lang="en-US" sz="2600" dirty="0" err="1" smtClean="0">
                <a:sym typeface="Symbol"/>
              </a:rPr>
              <a:t>akhir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i="1" dirty="0" smtClean="0">
                <a:sym typeface="Symbol"/>
              </a:rPr>
              <a:t>F</a:t>
            </a:r>
            <a:r>
              <a:rPr lang="en-US" sz="2600" baseline="-25000" dirty="0" smtClean="0">
                <a:sym typeface="Symbol"/>
              </a:rPr>
              <a:t>1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berisi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simbol-simbol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dalam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bentuk</a:t>
            </a:r>
            <a:r>
              <a:rPr lang="en-US" sz="2600" dirty="0" smtClean="0">
                <a:sym typeface="Symbol"/>
              </a:rPr>
              <a:t> [</a:t>
            </a:r>
            <a:r>
              <a:rPr lang="en-US" sz="2600" i="1" dirty="0" smtClean="0">
                <a:sym typeface="Symbol"/>
              </a:rPr>
              <a:t>q</a:t>
            </a:r>
            <a:r>
              <a:rPr lang="en-US" sz="2600" dirty="0" smtClean="0">
                <a:sym typeface="Symbol"/>
              </a:rPr>
              <a:t>, </a:t>
            </a:r>
            <a:r>
              <a:rPr lang="en-US" sz="2600" i="1" dirty="0" smtClean="0">
                <a:sym typeface="Symbol"/>
              </a:rPr>
              <a:t>A</a:t>
            </a:r>
            <a:r>
              <a:rPr lang="en-US" sz="2600" dirty="0" smtClean="0">
                <a:sym typeface="Symbol"/>
              </a:rPr>
              <a:t>] </a:t>
            </a:r>
            <a:r>
              <a:rPr lang="en-US" sz="2600" dirty="0" err="1" smtClean="0">
                <a:sym typeface="Symbol"/>
              </a:rPr>
              <a:t>atau</a:t>
            </a:r>
            <a:r>
              <a:rPr lang="en-US" sz="2600" dirty="0" smtClean="0">
                <a:sym typeface="Symbol"/>
              </a:rPr>
              <a:t> [</a:t>
            </a:r>
            <a:r>
              <a:rPr lang="en-US" sz="2600" i="1" dirty="0" smtClean="0">
                <a:sym typeface="Symbol"/>
              </a:rPr>
              <a:t>q</a:t>
            </a:r>
            <a:r>
              <a:rPr lang="en-US" sz="2600" dirty="0" smtClean="0">
                <a:sym typeface="Symbol"/>
              </a:rPr>
              <a:t>, B] </a:t>
            </a:r>
            <a:r>
              <a:rPr lang="en-US" sz="2600" dirty="0" err="1" smtClean="0">
                <a:sym typeface="Symbol"/>
              </a:rPr>
              <a:t>dan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suku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pertama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i="1" dirty="0" smtClean="0">
                <a:sym typeface="Symbol"/>
              </a:rPr>
              <a:t>q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berasal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dari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i="1" dirty="0" smtClean="0">
                <a:sym typeface="Symbol"/>
              </a:rPr>
              <a:t>F</a:t>
            </a:r>
            <a:r>
              <a:rPr lang="en-US" sz="2600" baseline="-25000" dirty="0" smtClean="0">
                <a:sym typeface="Symbol"/>
              </a:rPr>
              <a:t>2</a:t>
            </a:r>
            <a:r>
              <a:rPr lang="en-US" sz="2600" dirty="0" smtClean="0">
                <a:sym typeface="Symbol"/>
              </a:rPr>
              <a:t>. </a:t>
            </a:r>
          </a:p>
          <a:p>
            <a:pPr marL="623888" indent="-623888">
              <a:buNone/>
            </a:pPr>
            <a:endParaRPr lang="en-US" sz="2600" dirty="0" smtClean="0">
              <a:sym typeface="Symbol"/>
            </a:endParaRPr>
          </a:p>
          <a:p>
            <a:pPr marL="623888" indent="-623888">
              <a:buNone/>
            </a:pPr>
            <a:r>
              <a:rPr lang="en-US" sz="2600" dirty="0" smtClean="0">
                <a:sym typeface="Symbol"/>
              </a:rPr>
              <a:t>     5. </a:t>
            </a:r>
            <a:r>
              <a:rPr lang="en-US" sz="2600" dirty="0" err="1" smtClean="0">
                <a:sym typeface="Symbol"/>
              </a:rPr>
              <a:t>Transisi</a:t>
            </a:r>
            <a:r>
              <a:rPr lang="en-US" sz="2600" dirty="0" smtClean="0">
                <a:sym typeface="Symbol"/>
              </a:rPr>
              <a:t> </a:t>
            </a:r>
            <a:r>
              <a:rPr lang="en-US" sz="2600" baseline="-25000" dirty="0" smtClean="0">
                <a:sym typeface="Symbol"/>
              </a:rPr>
              <a:t>1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dibentuk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dengan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memperhatikan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hal-hal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berikut</a:t>
            </a:r>
            <a:r>
              <a:rPr lang="en-US" sz="2600" dirty="0" smtClean="0">
                <a:sym typeface="Symbol"/>
              </a:rPr>
              <a:t>: </a:t>
            </a:r>
          </a:p>
          <a:p>
            <a:pPr marL="969963" indent="-969963">
              <a:buNone/>
            </a:pPr>
            <a:r>
              <a:rPr lang="en-US" sz="2600" dirty="0" smtClean="0">
                <a:sym typeface="Symbol"/>
              </a:rPr>
              <a:t>          (a) </a:t>
            </a:r>
            <a:r>
              <a:rPr lang="en-US" sz="2600" dirty="0" err="1" smtClean="0">
                <a:sym typeface="Symbol"/>
              </a:rPr>
              <a:t>Jika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i="1" dirty="0" smtClean="0">
                <a:sym typeface="Symbol"/>
              </a:rPr>
              <a:t>T</a:t>
            </a:r>
            <a:r>
              <a:rPr lang="en-US" sz="2600" baseline="-25000" dirty="0" smtClean="0">
                <a:sym typeface="Symbol"/>
              </a:rPr>
              <a:t>2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melakukan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gerakan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awal</a:t>
            </a:r>
            <a:r>
              <a:rPr lang="en-US" sz="2600" dirty="0" smtClean="0">
                <a:sym typeface="Symbol"/>
              </a:rPr>
              <a:t> (</a:t>
            </a:r>
            <a:r>
              <a:rPr lang="en-US" sz="2600" dirty="0" err="1" smtClean="0">
                <a:sym typeface="Symbol"/>
              </a:rPr>
              <a:t>ke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kiri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atau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ke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kanan</a:t>
            </a:r>
            <a:r>
              <a:rPr lang="en-US" sz="2600" dirty="0" smtClean="0">
                <a:sym typeface="Symbol"/>
              </a:rPr>
              <a:t>), </a:t>
            </a:r>
            <a:r>
              <a:rPr lang="en-US" sz="2600" i="1" dirty="0" smtClean="0">
                <a:sym typeface="Symbol"/>
              </a:rPr>
              <a:t>T</a:t>
            </a:r>
            <a:r>
              <a:rPr lang="en-US" sz="2600" baseline="-25000" dirty="0" smtClean="0">
                <a:sym typeface="Symbol"/>
              </a:rPr>
              <a:t>1 </a:t>
            </a:r>
            <a:r>
              <a:rPr lang="en-US" sz="2600" dirty="0" err="1" smtClean="0">
                <a:sym typeface="Symbol"/>
              </a:rPr>
              <a:t>harus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menuliskan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simbol</a:t>
            </a:r>
            <a:r>
              <a:rPr lang="en-US" sz="2600" dirty="0" smtClean="0">
                <a:sym typeface="Symbol"/>
              </a:rPr>
              <a:t>  </a:t>
            </a:r>
            <a:r>
              <a:rPr lang="en-US" sz="2600" dirty="0" err="1" smtClean="0">
                <a:sym typeface="Symbol"/>
              </a:rPr>
              <a:t>pada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jalur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bawah</a:t>
            </a:r>
            <a:r>
              <a:rPr lang="en-US" sz="2600" dirty="0" smtClean="0">
                <a:sym typeface="Symbol"/>
              </a:rPr>
              <a:t> pita. Hal </a:t>
            </a:r>
            <a:r>
              <a:rPr lang="en-US" sz="2600" dirty="0" err="1" smtClean="0">
                <a:sym typeface="Symbol"/>
              </a:rPr>
              <a:t>ini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dilakukan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melalui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dua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gerakan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berikut</a:t>
            </a:r>
            <a:r>
              <a:rPr lang="en-US" sz="2600" dirty="0" smtClean="0">
                <a:sym typeface="Symbol"/>
              </a:rPr>
              <a:t>:</a:t>
            </a:r>
          </a:p>
          <a:p>
            <a:pPr marL="969963" indent="-969963">
              <a:buNone/>
            </a:pPr>
            <a:endParaRPr lang="en-US" sz="2600" dirty="0" smtClean="0">
              <a:sym typeface="Symbol"/>
            </a:endParaRPr>
          </a:p>
          <a:p>
            <a:pPr marL="969963" indent="-969963">
              <a:buNone/>
            </a:pPr>
            <a:endParaRPr lang="en-US" sz="2600" dirty="0" smtClean="0">
              <a:sym typeface="Symbol"/>
            </a:endParaRPr>
          </a:p>
          <a:p>
            <a:pPr marL="969963" indent="-969963">
              <a:buNone/>
            </a:pPr>
            <a:endParaRPr lang="en-US" sz="2600" dirty="0" smtClean="0">
              <a:sym typeface="Symbol"/>
            </a:endParaRPr>
          </a:p>
          <a:p>
            <a:pPr>
              <a:buNone/>
            </a:pP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>	     </a:t>
            </a:r>
            <a:r>
              <a:rPr lang="en-US" sz="2600" dirty="0" err="1" smtClean="0"/>
              <a:t>Keterangan</a:t>
            </a:r>
            <a:r>
              <a:rPr lang="en-US" sz="2600" dirty="0" smtClean="0"/>
              <a:t>: </a:t>
            </a:r>
          </a:p>
          <a:p>
            <a:pPr marL="803275" indent="-179388">
              <a:buFontTx/>
              <a:buChar char="-"/>
            </a:pPr>
            <a:r>
              <a:rPr lang="en-US" sz="2600" dirty="0" err="1" smtClean="0"/>
              <a:t>Gerakan</a:t>
            </a:r>
            <a:r>
              <a:rPr lang="en-US" sz="2600" dirty="0" smtClean="0"/>
              <a:t> </a:t>
            </a:r>
            <a:r>
              <a:rPr lang="en-US" sz="2600" dirty="0" err="1" smtClean="0"/>
              <a:t>di</a:t>
            </a:r>
            <a:r>
              <a:rPr lang="en-US" sz="2600" dirty="0" smtClean="0"/>
              <a:t> </a:t>
            </a:r>
            <a:r>
              <a:rPr lang="en-US" sz="2600" dirty="0" err="1" smtClean="0"/>
              <a:t>atas</a:t>
            </a:r>
            <a:r>
              <a:rPr lang="en-US" sz="2600" dirty="0" smtClean="0"/>
              <a:t> </a:t>
            </a:r>
            <a:r>
              <a:rPr lang="en-US" sz="2600" dirty="0" err="1" smtClean="0"/>
              <a:t>dibentuk</a:t>
            </a:r>
            <a:r>
              <a:rPr lang="en-US" sz="2600" dirty="0" smtClean="0"/>
              <a:t>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setiap</a:t>
            </a:r>
            <a:r>
              <a:rPr lang="en-US" sz="2600" dirty="0" smtClean="0"/>
              <a:t> </a:t>
            </a:r>
            <a:r>
              <a:rPr lang="en-US" sz="2600" i="1" dirty="0" smtClean="0"/>
              <a:t>a</a:t>
            </a:r>
            <a:r>
              <a:rPr lang="en-US" sz="2600" dirty="0" smtClean="0"/>
              <a:t> </a:t>
            </a:r>
            <a:r>
              <a:rPr lang="en-US" sz="2600" dirty="0" smtClean="0">
                <a:sym typeface="Symbol"/>
              </a:rPr>
              <a:t>   {</a:t>
            </a:r>
            <a:r>
              <a:rPr lang="en-US" sz="2600" i="1" dirty="0" smtClean="0">
                <a:sym typeface="Symbol"/>
              </a:rPr>
              <a:t>B</a:t>
            </a:r>
            <a:r>
              <a:rPr lang="en-US" sz="2600" dirty="0" smtClean="0">
                <a:sym typeface="Symbol"/>
              </a:rPr>
              <a:t>}</a:t>
            </a:r>
          </a:p>
          <a:p>
            <a:pPr marL="803275" indent="-179388">
              <a:buFontTx/>
              <a:buChar char="-"/>
            </a:pPr>
            <a:r>
              <a:rPr lang="en-US" sz="2600" dirty="0" err="1" smtClean="0">
                <a:sym typeface="Symbol"/>
              </a:rPr>
              <a:t>Pada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gerakan</a:t>
            </a:r>
            <a:r>
              <a:rPr lang="en-US" sz="2600" dirty="0" smtClean="0">
                <a:sym typeface="Symbol"/>
              </a:rPr>
              <a:t> (1), </a:t>
            </a:r>
            <a:r>
              <a:rPr lang="en-US" sz="2600" dirty="0" err="1" smtClean="0">
                <a:sym typeface="Symbol"/>
              </a:rPr>
              <a:t>mesin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i="1" dirty="0" smtClean="0">
                <a:sym typeface="Symbol"/>
              </a:rPr>
              <a:t>T</a:t>
            </a:r>
            <a:r>
              <a:rPr lang="en-US" sz="2600" baseline="-25000" dirty="0" smtClean="0">
                <a:sym typeface="Symbol"/>
              </a:rPr>
              <a:t>2 </a:t>
            </a:r>
            <a:r>
              <a:rPr lang="en-US" sz="2600" dirty="0" err="1" smtClean="0">
                <a:sym typeface="Symbol"/>
              </a:rPr>
              <a:t>mulai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dengan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bergerak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ke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kanan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sehingga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mesin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i="1" dirty="0" smtClean="0">
                <a:sym typeface="Symbol"/>
              </a:rPr>
              <a:t>T</a:t>
            </a:r>
            <a:r>
              <a:rPr lang="en-US" sz="2600" baseline="-25000" dirty="0" smtClean="0">
                <a:sym typeface="Symbol"/>
              </a:rPr>
              <a:t>1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akan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mengolah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simbol-simbol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pada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jalur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atas</a:t>
            </a:r>
            <a:r>
              <a:rPr lang="en-US" sz="2600" dirty="0" smtClean="0">
                <a:sym typeface="Symbol"/>
              </a:rPr>
              <a:t>.</a:t>
            </a:r>
          </a:p>
          <a:p>
            <a:pPr marL="803275" indent="-179388">
              <a:buFontTx/>
              <a:buChar char="-"/>
            </a:pPr>
            <a:r>
              <a:rPr lang="en-US" sz="2600" dirty="0" err="1" smtClean="0">
                <a:sym typeface="Symbol"/>
              </a:rPr>
              <a:t>Pada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gerakan</a:t>
            </a:r>
            <a:r>
              <a:rPr lang="en-US" sz="2600" dirty="0" smtClean="0">
                <a:sym typeface="Symbol"/>
              </a:rPr>
              <a:t> (2), </a:t>
            </a:r>
            <a:r>
              <a:rPr lang="en-US" sz="2600" dirty="0" err="1" smtClean="0">
                <a:sym typeface="Symbol"/>
              </a:rPr>
              <a:t>mesin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i="1" dirty="0" smtClean="0">
                <a:sym typeface="Symbol"/>
              </a:rPr>
              <a:t>T</a:t>
            </a:r>
            <a:r>
              <a:rPr lang="en-US" sz="2600" baseline="-25000" dirty="0" smtClean="0">
                <a:sym typeface="Symbol"/>
              </a:rPr>
              <a:t>2 </a:t>
            </a:r>
            <a:r>
              <a:rPr lang="en-US" sz="2600" dirty="0" err="1" smtClean="0">
                <a:sym typeface="Symbol"/>
              </a:rPr>
              <a:t>mulai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dengan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bergerak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ke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kiri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sehingga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mesin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i="1" dirty="0" smtClean="0">
                <a:sym typeface="Symbol"/>
              </a:rPr>
              <a:t>T</a:t>
            </a:r>
            <a:r>
              <a:rPr lang="en-US" sz="2600" baseline="-25000" dirty="0" smtClean="0">
                <a:sym typeface="Symbol"/>
              </a:rPr>
              <a:t>1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akan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mengolah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simbol-simbol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pada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jalur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bawah</a:t>
            </a:r>
            <a:r>
              <a:rPr lang="en-US" sz="2600" dirty="0" smtClean="0">
                <a:sym typeface="Symbol"/>
              </a:rPr>
              <a:t>. 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2261982"/>
              </p:ext>
            </p:extLst>
          </p:nvPr>
        </p:nvGraphicFramePr>
        <p:xfrm>
          <a:off x="1219200" y="2971800"/>
          <a:ext cx="7086600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8660"/>
                <a:gridCol w="2567940"/>
                <a:gridCol w="3810000"/>
              </a:tblGrid>
              <a:tr h="218440">
                <a:tc>
                  <a:txBody>
                    <a:bodyPr/>
                    <a:lstStyle/>
                    <a:p>
                      <a:r>
                        <a:rPr lang="en-US" dirty="0" smtClean="0"/>
                        <a:t>No.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Mesin</a:t>
                      </a:r>
                      <a:r>
                        <a:rPr lang="en-US" dirty="0" smtClean="0"/>
                        <a:t> T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Mesin</a:t>
                      </a:r>
                      <a:r>
                        <a:rPr lang="en-US" dirty="0" smtClean="0"/>
                        <a:t> T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(1)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ym typeface="Symbol"/>
                        </a:rPr>
                        <a:t></a:t>
                      </a:r>
                      <a:r>
                        <a:rPr lang="en-US" sz="2200" baseline="-25000" dirty="0" smtClean="0">
                          <a:sym typeface="Symbol"/>
                        </a:rPr>
                        <a:t>2</a:t>
                      </a:r>
                      <a:r>
                        <a:rPr lang="en-US" sz="2200" dirty="0" smtClean="0">
                          <a:sym typeface="Symbol"/>
                        </a:rPr>
                        <a:t>(</a:t>
                      </a:r>
                      <a:r>
                        <a:rPr lang="en-US" sz="2200" i="1" dirty="0" smtClean="0">
                          <a:sym typeface="Symbol"/>
                        </a:rPr>
                        <a:t>q</a:t>
                      </a:r>
                      <a:r>
                        <a:rPr lang="en-US" sz="2200" baseline="-25000" dirty="0" smtClean="0">
                          <a:sym typeface="Symbol"/>
                        </a:rPr>
                        <a:t>1</a:t>
                      </a:r>
                      <a:r>
                        <a:rPr lang="en-US" sz="2200" dirty="0" smtClean="0">
                          <a:sym typeface="Symbol"/>
                        </a:rPr>
                        <a:t>, </a:t>
                      </a:r>
                      <a:r>
                        <a:rPr lang="en-US" sz="2200" i="1" dirty="0" smtClean="0">
                          <a:sym typeface="Symbol"/>
                        </a:rPr>
                        <a:t>a</a:t>
                      </a:r>
                      <a:r>
                        <a:rPr lang="en-US" sz="2200" dirty="0" smtClean="0">
                          <a:sym typeface="Symbol"/>
                        </a:rPr>
                        <a:t>) = (</a:t>
                      </a:r>
                      <a:r>
                        <a:rPr lang="en-US" sz="2200" i="1" dirty="0" smtClean="0">
                          <a:sym typeface="Symbol"/>
                        </a:rPr>
                        <a:t>q</a:t>
                      </a:r>
                      <a:r>
                        <a:rPr lang="en-US" sz="2200" dirty="0" smtClean="0">
                          <a:sym typeface="Symbol"/>
                        </a:rPr>
                        <a:t>, </a:t>
                      </a:r>
                      <a:r>
                        <a:rPr lang="en-US" sz="2200" i="1" dirty="0" smtClean="0">
                          <a:sym typeface="Symbol"/>
                        </a:rPr>
                        <a:t>X</a:t>
                      </a:r>
                      <a:r>
                        <a:rPr lang="en-US" sz="2200" dirty="0" smtClean="0">
                          <a:sym typeface="Symbol"/>
                        </a:rPr>
                        <a:t>, </a:t>
                      </a:r>
                      <a:r>
                        <a:rPr lang="en-US" sz="2200" i="1" dirty="0" smtClean="0">
                          <a:sym typeface="Symbol"/>
                        </a:rPr>
                        <a:t>R</a:t>
                      </a:r>
                      <a:r>
                        <a:rPr lang="en-US" sz="2200" dirty="0" smtClean="0">
                          <a:sym typeface="Symbol"/>
                        </a:rPr>
                        <a:t>)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ym typeface="Symbol"/>
                        </a:rPr>
                        <a:t></a:t>
                      </a:r>
                      <a:r>
                        <a:rPr lang="en-US" sz="2200" baseline="-25000" dirty="0" smtClean="0">
                          <a:sym typeface="Symbol"/>
                        </a:rPr>
                        <a:t>1</a:t>
                      </a:r>
                      <a:r>
                        <a:rPr lang="en-US" sz="2200" dirty="0" smtClean="0">
                          <a:sym typeface="Symbol"/>
                        </a:rPr>
                        <a:t>(</a:t>
                      </a:r>
                      <a:r>
                        <a:rPr lang="en-US" sz="2200" i="1" dirty="0" smtClean="0">
                          <a:sym typeface="Symbol"/>
                        </a:rPr>
                        <a:t>q</a:t>
                      </a:r>
                      <a:r>
                        <a:rPr lang="en-US" sz="2200" baseline="-25000" dirty="0" smtClean="0">
                          <a:sym typeface="Symbol"/>
                        </a:rPr>
                        <a:t>1</a:t>
                      </a:r>
                      <a:r>
                        <a:rPr lang="en-US" sz="2200" dirty="0" smtClean="0">
                          <a:sym typeface="Symbol"/>
                        </a:rPr>
                        <a:t>, [</a:t>
                      </a:r>
                      <a:r>
                        <a:rPr lang="en-US" sz="2200" i="1" dirty="0" smtClean="0">
                          <a:sym typeface="Symbol"/>
                        </a:rPr>
                        <a:t>a</a:t>
                      </a:r>
                      <a:r>
                        <a:rPr lang="en-US" sz="2200" i="0" dirty="0" smtClean="0">
                          <a:sym typeface="Symbol"/>
                        </a:rPr>
                        <a:t>, </a:t>
                      </a:r>
                      <a:r>
                        <a:rPr lang="en-US" sz="2200" i="1" dirty="0" smtClean="0">
                          <a:sym typeface="Symbol"/>
                        </a:rPr>
                        <a:t>B</a:t>
                      </a:r>
                      <a:r>
                        <a:rPr lang="en-US" sz="2200" i="0" dirty="0" smtClean="0">
                          <a:sym typeface="Symbol"/>
                        </a:rPr>
                        <a:t>]</a:t>
                      </a:r>
                      <a:r>
                        <a:rPr lang="en-US" sz="2200" dirty="0" smtClean="0">
                          <a:sym typeface="Symbol"/>
                        </a:rPr>
                        <a:t>) = ([</a:t>
                      </a:r>
                      <a:r>
                        <a:rPr lang="en-US" sz="2200" i="1" dirty="0" smtClean="0">
                          <a:sym typeface="Symbol"/>
                        </a:rPr>
                        <a:t>q</a:t>
                      </a:r>
                      <a:r>
                        <a:rPr lang="en-US" sz="2200" dirty="0" smtClean="0">
                          <a:sym typeface="Symbol"/>
                        </a:rPr>
                        <a:t>, </a:t>
                      </a:r>
                      <a:r>
                        <a:rPr lang="en-US" sz="2200" i="1" dirty="0" smtClean="0">
                          <a:sym typeface="Symbol"/>
                        </a:rPr>
                        <a:t>A</a:t>
                      </a:r>
                      <a:r>
                        <a:rPr lang="en-US" sz="2200" dirty="0" smtClean="0">
                          <a:sym typeface="Symbol"/>
                        </a:rPr>
                        <a:t>], [</a:t>
                      </a:r>
                      <a:r>
                        <a:rPr lang="en-US" sz="2200" i="1" dirty="0" smtClean="0">
                          <a:sym typeface="Symbol"/>
                        </a:rPr>
                        <a:t>X</a:t>
                      </a:r>
                      <a:r>
                        <a:rPr lang="en-US" sz="2200" dirty="0" smtClean="0">
                          <a:sym typeface="Symbol"/>
                        </a:rPr>
                        <a:t>, ], </a:t>
                      </a:r>
                      <a:r>
                        <a:rPr lang="en-US" sz="2200" i="1" dirty="0" smtClean="0">
                          <a:sym typeface="Symbol"/>
                        </a:rPr>
                        <a:t>R</a:t>
                      </a:r>
                      <a:r>
                        <a:rPr lang="en-US" sz="2200" dirty="0" smtClean="0">
                          <a:sym typeface="Symbol"/>
                        </a:rPr>
                        <a:t>)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(2)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ym typeface="Symbol"/>
                        </a:rPr>
                        <a:t></a:t>
                      </a:r>
                      <a:r>
                        <a:rPr lang="en-US" sz="2200" baseline="-25000" dirty="0" smtClean="0">
                          <a:sym typeface="Symbol"/>
                        </a:rPr>
                        <a:t>2</a:t>
                      </a:r>
                      <a:r>
                        <a:rPr lang="en-US" sz="2200" dirty="0" smtClean="0">
                          <a:sym typeface="Symbol"/>
                        </a:rPr>
                        <a:t>(</a:t>
                      </a:r>
                      <a:r>
                        <a:rPr lang="en-US" sz="2200" i="1" dirty="0" smtClean="0">
                          <a:sym typeface="Symbol"/>
                        </a:rPr>
                        <a:t>q</a:t>
                      </a:r>
                      <a:r>
                        <a:rPr lang="en-US" sz="2200" baseline="-25000" dirty="0" smtClean="0">
                          <a:sym typeface="Symbol"/>
                        </a:rPr>
                        <a:t>1</a:t>
                      </a:r>
                      <a:r>
                        <a:rPr lang="en-US" sz="2200" dirty="0" smtClean="0">
                          <a:sym typeface="Symbol"/>
                        </a:rPr>
                        <a:t>, </a:t>
                      </a:r>
                      <a:r>
                        <a:rPr lang="en-US" sz="2200" i="1" dirty="0" smtClean="0">
                          <a:sym typeface="Symbol"/>
                        </a:rPr>
                        <a:t>a</a:t>
                      </a:r>
                      <a:r>
                        <a:rPr lang="en-US" sz="2200" dirty="0" smtClean="0">
                          <a:sym typeface="Symbol"/>
                        </a:rPr>
                        <a:t>) = (</a:t>
                      </a:r>
                      <a:r>
                        <a:rPr lang="en-US" sz="2200" i="1" dirty="0" smtClean="0">
                          <a:sym typeface="Symbol"/>
                        </a:rPr>
                        <a:t>q</a:t>
                      </a:r>
                      <a:r>
                        <a:rPr lang="en-US" sz="2200" dirty="0" smtClean="0">
                          <a:sym typeface="Symbol"/>
                        </a:rPr>
                        <a:t>, </a:t>
                      </a:r>
                      <a:r>
                        <a:rPr lang="en-US" sz="2200" i="1" dirty="0" smtClean="0">
                          <a:sym typeface="Symbol"/>
                        </a:rPr>
                        <a:t>X</a:t>
                      </a:r>
                      <a:r>
                        <a:rPr lang="en-US" sz="2200" dirty="0" smtClean="0">
                          <a:sym typeface="Symbol"/>
                        </a:rPr>
                        <a:t>, </a:t>
                      </a:r>
                      <a:r>
                        <a:rPr lang="en-US" sz="2200" i="1" dirty="0" smtClean="0">
                          <a:sym typeface="Symbol"/>
                        </a:rPr>
                        <a:t>L</a:t>
                      </a:r>
                      <a:r>
                        <a:rPr lang="en-US" sz="2200" dirty="0" smtClean="0">
                          <a:sym typeface="Symbol"/>
                        </a:rPr>
                        <a:t>)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ym typeface="Symbol"/>
                        </a:rPr>
                        <a:t></a:t>
                      </a:r>
                      <a:r>
                        <a:rPr lang="en-US" sz="2200" baseline="-25000" dirty="0" smtClean="0">
                          <a:sym typeface="Symbol"/>
                        </a:rPr>
                        <a:t>1</a:t>
                      </a:r>
                      <a:r>
                        <a:rPr lang="en-US" sz="2200" dirty="0" smtClean="0">
                          <a:sym typeface="Symbol"/>
                        </a:rPr>
                        <a:t>(</a:t>
                      </a:r>
                      <a:r>
                        <a:rPr lang="en-US" sz="2200" i="1" dirty="0" smtClean="0">
                          <a:sym typeface="Symbol"/>
                        </a:rPr>
                        <a:t>q</a:t>
                      </a:r>
                      <a:r>
                        <a:rPr lang="en-US" sz="2200" baseline="-25000" dirty="0" smtClean="0">
                          <a:sym typeface="Symbol"/>
                        </a:rPr>
                        <a:t>1</a:t>
                      </a:r>
                      <a:r>
                        <a:rPr lang="en-US" sz="2200" dirty="0" smtClean="0">
                          <a:sym typeface="Symbol"/>
                        </a:rPr>
                        <a:t>, [</a:t>
                      </a:r>
                      <a:r>
                        <a:rPr lang="en-US" sz="2200" i="1" dirty="0" smtClean="0">
                          <a:sym typeface="Symbol"/>
                        </a:rPr>
                        <a:t>a</a:t>
                      </a:r>
                      <a:r>
                        <a:rPr lang="en-US" sz="2200" i="0" dirty="0" smtClean="0">
                          <a:sym typeface="Symbol"/>
                        </a:rPr>
                        <a:t>, </a:t>
                      </a:r>
                      <a:r>
                        <a:rPr lang="en-US" sz="2200" i="1" dirty="0" smtClean="0">
                          <a:sym typeface="Symbol"/>
                        </a:rPr>
                        <a:t>B</a:t>
                      </a:r>
                      <a:r>
                        <a:rPr lang="en-US" sz="2200" i="0" dirty="0" smtClean="0">
                          <a:sym typeface="Symbol"/>
                        </a:rPr>
                        <a:t>]</a:t>
                      </a:r>
                      <a:r>
                        <a:rPr lang="en-US" sz="2200" dirty="0" smtClean="0">
                          <a:sym typeface="Symbol"/>
                        </a:rPr>
                        <a:t>) = ([</a:t>
                      </a:r>
                      <a:r>
                        <a:rPr lang="en-US" sz="2200" i="1" dirty="0" smtClean="0">
                          <a:sym typeface="Symbol"/>
                        </a:rPr>
                        <a:t>q</a:t>
                      </a:r>
                      <a:r>
                        <a:rPr lang="en-US" sz="2200" dirty="0" smtClean="0">
                          <a:sym typeface="Symbol"/>
                        </a:rPr>
                        <a:t>, </a:t>
                      </a:r>
                      <a:r>
                        <a:rPr lang="en-US" sz="2200" i="1" dirty="0" smtClean="0">
                          <a:sym typeface="Symbol"/>
                        </a:rPr>
                        <a:t>B</a:t>
                      </a:r>
                      <a:r>
                        <a:rPr lang="en-US" sz="2200" dirty="0" smtClean="0">
                          <a:sym typeface="Symbol"/>
                        </a:rPr>
                        <a:t>], [</a:t>
                      </a:r>
                      <a:r>
                        <a:rPr lang="en-US" sz="2200" i="1" dirty="0" smtClean="0">
                          <a:sym typeface="Symbol"/>
                        </a:rPr>
                        <a:t>X</a:t>
                      </a:r>
                      <a:r>
                        <a:rPr lang="en-US" sz="2200" dirty="0" smtClean="0">
                          <a:sym typeface="Symbol"/>
                        </a:rPr>
                        <a:t>, ], </a:t>
                      </a:r>
                      <a:r>
                        <a:rPr lang="en-US" sz="2200" i="1" dirty="0" smtClean="0">
                          <a:sym typeface="Symbol"/>
                        </a:rPr>
                        <a:t>R</a:t>
                      </a:r>
                      <a:r>
                        <a:rPr lang="en-US" sz="2200" dirty="0" smtClean="0">
                          <a:sym typeface="Symbol"/>
                        </a:rPr>
                        <a:t>)</a:t>
                      </a:r>
                      <a:endParaRPr lang="en-US" sz="2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629400"/>
          </a:xfrm>
        </p:spPr>
        <p:txBody>
          <a:bodyPr>
            <a:normAutofit fontScale="85000" lnSpcReduction="20000"/>
          </a:bodyPr>
          <a:lstStyle/>
          <a:p>
            <a:pPr marL="1025525" indent="-1025525">
              <a:buNone/>
            </a:pPr>
            <a:r>
              <a:rPr lang="en-US" sz="2400" dirty="0" smtClean="0"/>
              <a:t>          (b) 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smtClean="0"/>
              <a:t>T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 err="1" smtClean="0"/>
              <a:t>melakukan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gerakan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melintasi</a:t>
            </a:r>
            <a:r>
              <a:rPr lang="en-US" sz="2400" dirty="0" smtClean="0"/>
              <a:t> </a:t>
            </a:r>
            <a:r>
              <a:rPr lang="en-US" sz="2400" dirty="0" err="1" smtClean="0"/>
              <a:t>posisi</a:t>
            </a:r>
            <a:r>
              <a:rPr lang="en-US" sz="2400" dirty="0" smtClean="0"/>
              <a:t> 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(</a:t>
            </a:r>
            <a:r>
              <a:rPr lang="en-US" sz="2400" dirty="0" err="1" smtClean="0"/>
              <a:t>hal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diketahui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gerakan</a:t>
            </a:r>
            <a:r>
              <a:rPr lang="en-US" sz="2400" dirty="0" smtClean="0"/>
              <a:t> </a:t>
            </a:r>
            <a:r>
              <a:rPr lang="en-US" sz="2400" i="1" dirty="0" smtClean="0"/>
              <a:t>T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melintasi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)</a:t>
            </a:r>
            <a:r>
              <a:rPr lang="en-US" sz="2400" dirty="0" smtClean="0"/>
              <a:t>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i="1" dirty="0" smtClean="0"/>
              <a:t>T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beralih</a:t>
            </a:r>
            <a:r>
              <a:rPr lang="en-US" sz="2400" dirty="0" smtClean="0"/>
              <a:t> </a:t>
            </a:r>
            <a:r>
              <a:rPr lang="en-US" sz="2400" dirty="0" err="1" smtClean="0"/>
              <a:t>lagi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jalur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jalur</a:t>
            </a:r>
            <a:r>
              <a:rPr lang="en-US" sz="2400" dirty="0" smtClean="0"/>
              <a:t> </a:t>
            </a:r>
            <a:r>
              <a:rPr lang="en-US" sz="2400" dirty="0" err="1" smtClean="0"/>
              <a:t>bawah</a:t>
            </a:r>
            <a:r>
              <a:rPr lang="en-US" sz="2400" dirty="0" smtClean="0"/>
              <a:t>,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sebaliknya</a:t>
            </a:r>
            <a:r>
              <a:rPr lang="en-US" sz="2400" dirty="0" smtClean="0"/>
              <a:t>.  Hal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melalui</a:t>
            </a:r>
            <a:r>
              <a:rPr lang="en-US" sz="2400" dirty="0" smtClean="0"/>
              <a:t> </a:t>
            </a:r>
            <a:r>
              <a:rPr lang="en-US" sz="2400" dirty="0" err="1" smtClean="0"/>
              <a:t>gerakan</a:t>
            </a:r>
            <a:r>
              <a:rPr lang="en-US" sz="2400" dirty="0" smtClean="0"/>
              <a:t>:</a:t>
            </a:r>
          </a:p>
          <a:p>
            <a:pPr marL="1371600" indent="-1371600">
              <a:buNone/>
            </a:pPr>
            <a:endParaRPr lang="en-US" sz="2200" dirty="0" smtClean="0"/>
          </a:p>
          <a:p>
            <a:pPr marL="1371600" indent="-1371600">
              <a:buNone/>
            </a:pPr>
            <a:endParaRPr lang="en-US" sz="2200" dirty="0" smtClean="0"/>
          </a:p>
          <a:p>
            <a:pPr marL="1371600" indent="-1371600">
              <a:buNone/>
            </a:pPr>
            <a:endParaRPr lang="en-US" sz="2200" dirty="0" smtClean="0"/>
          </a:p>
          <a:p>
            <a:pPr marL="1371600" indent="-1371600">
              <a:buNone/>
            </a:pPr>
            <a:endParaRPr lang="en-US" sz="2200" dirty="0" smtClean="0"/>
          </a:p>
          <a:p>
            <a:pPr marL="1371600" indent="-1371600">
              <a:buNone/>
            </a:pPr>
            <a:endParaRPr lang="en-US" sz="2200" dirty="0" smtClean="0"/>
          </a:p>
          <a:p>
            <a:pPr marL="1371600" indent="-1371600">
              <a:buNone/>
            </a:pPr>
            <a:endParaRPr lang="en-US" sz="22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     </a:t>
            </a:r>
          </a:p>
          <a:p>
            <a:pPr>
              <a:buNone/>
            </a:pPr>
            <a:r>
              <a:rPr lang="en-US" sz="2400" dirty="0" smtClean="0"/>
              <a:t>	    </a:t>
            </a:r>
            <a:r>
              <a:rPr lang="en-US" sz="2400" dirty="0" err="1" smtClean="0"/>
              <a:t>Keterangan</a:t>
            </a:r>
            <a:r>
              <a:rPr lang="en-US" sz="2400" dirty="0" smtClean="0"/>
              <a:t>: </a:t>
            </a:r>
          </a:p>
          <a:p>
            <a:pPr marL="803275" indent="-179388">
              <a:buFontTx/>
              <a:buChar char="-"/>
            </a:pP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smtClean="0"/>
              <a:t>head</a:t>
            </a:r>
            <a:r>
              <a:rPr lang="en-US" sz="2400" dirty="0" smtClean="0"/>
              <a:t> </a:t>
            </a:r>
            <a:r>
              <a:rPr lang="en-US" sz="2400" dirty="0" err="1" smtClean="0"/>
              <a:t>berada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posisi</a:t>
            </a:r>
            <a:r>
              <a:rPr lang="en-US" sz="2400" dirty="0" smtClean="0"/>
              <a:t> </a:t>
            </a:r>
            <a:r>
              <a:rPr lang="en-US" sz="2400" dirty="0" err="1" smtClean="0"/>
              <a:t>terkiri</a:t>
            </a:r>
            <a:r>
              <a:rPr lang="en-US" sz="2400" dirty="0" smtClean="0"/>
              <a:t> </a:t>
            </a:r>
            <a:r>
              <a:rPr lang="en-US" sz="2400" dirty="0" smtClean="0"/>
              <a:t>pita,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i="1" dirty="0" smtClean="0"/>
              <a:t>T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 err="1" smtClean="0"/>
              <a:t>sedang</a:t>
            </a:r>
            <a:r>
              <a:rPr lang="en-US" sz="2400" dirty="0" smtClean="0"/>
              <a:t> </a:t>
            </a:r>
            <a:r>
              <a:rPr lang="en-US" sz="2400" dirty="0" err="1" smtClean="0"/>
              <a:t>membaca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[</a:t>
            </a:r>
            <a:r>
              <a:rPr lang="en-US" sz="2400" i="1" dirty="0" smtClean="0"/>
              <a:t>X</a:t>
            </a:r>
            <a:r>
              <a:rPr lang="en-US" sz="2400" dirty="0" smtClean="0"/>
              <a:t>, </a:t>
            </a:r>
            <a:r>
              <a:rPr lang="en-US" sz="2400" dirty="0" smtClean="0">
                <a:sym typeface="Symbol"/>
              </a:rPr>
              <a:t>].</a:t>
            </a:r>
          </a:p>
          <a:p>
            <a:pPr marL="803275" indent="-179388">
              <a:buFontTx/>
              <a:buChar char="-"/>
            </a:pPr>
            <a:r>
              <a:rPr lang="en-US" sz="2400" dirty="0" err="1" smtClean="0">
                <a:sym typeface="Symbol"/>
              </a:rPr>
              <a:t>Munculnya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simbol</a:t>
            </a:r>
            <a:r>
              <a:rPr lang="en-US" sz="2400" dirty="0" smtClean="0">
                <a:sym typeface="Symbol"/>
              </a:rPr>
              <a:t>  </a:t>
            </a:r>
            <a:r>
              <a:rPr lang="en-US" sz="2400" dirty="0" err="1" smtClean="0">
                <a:sym typeface="Symbol"/>
              </a:rPr>
              <a:t>pada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komponen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kedua</a:t>
            </a:r>
            <a:r>
              <a:rPr lang="en-US" sz="2400" dirty="0" smtClean="0">
                <a:sym typeface="Symbol"/>
              </a:rPr>
              <a:t> (</a:t>
            </a:r>
            <a:r>
              <a:rPr lang="en-US" sz="2400" dirty="0" err="1" smtClean="0">
                <a:sym typeface="Symbol"/>
              </a:rPr>
              <a:t>jalur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bawah</a:t>
            </a:r>
            <a:r>
              <a:rPr lang="en-US" sz="2400" dirty="0" smtClean="0">
                <a:sym typeface="Symbol"/>
              </a:rPr>
              <a:t>) </a:t>
            </a:r>
            <a:r>
              <a:rPr lang="en-US" sz="2400" dirty="0" err="1" smtClean="0">
                <a:sym typeface="Symbol"/>
              </a:rPr>
              <a:t>menunjukkan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bahwa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kedudukan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head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pada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jalur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atas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atau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bawah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tidak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memegang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peranan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penting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karena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sesungguhnya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simbol</a:t>
            </a:r>
            <a:r>
              <a:rPr lang="en-US" sz="2400" dirty="0" smtClean="0">
                <a:sym typeface="Symbol"/>
              </a:rPr>
              <a:t> yang </a:t>
            </a:r>
            <a:r>
              <a:rPr lang="en-US" sz="2400" dirty="0" err="1" smtClean="0">
                <a:sym typeface="Symbol"/>
              </a:rPr>
              <a:t>sedang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diolah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adalah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simbol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X</a:t>
            </a:r>
            <a:r>
              <a:rPr lang="en-US" sz="2400" dirty="0" smtClean="0">
                <a:sym typeface="Symbol"/>
              </a:rPr>
              <a:t>.</a:t>
            </a:r>
          </a:p>
          <a:p>
            <a:pPr marL="803275" indent="-179388">
              <a:buFontTx/>
              <a:buChar char="-"/>
            </a:pPr>
            <a:r>
              <a:rPr lang="en-US" sz="2400" dirty="0" smtClean="0">
                <a:sym typeface="Symbol"/>
              </a:rPr>
              <a:t>Hal </a:t>
            </a:r>
            <a:r>
              <a:rPr lang="en-US" sz="2400" dirty="0" err="1" smtClean="0">
                <a:sym typeface="Symbol"/>
              </a:rPr>
              <a:t>ini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menjelaskan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terjadinya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duplikasi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gerakan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T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pada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pasangan</a:t>
            </a:r>
            <a:r>
              <a:rPr lang="en-US" sz="2400" dirty="0" smtClean="0">
                <a:sym typeface="Symbol"/>
              </a:rPr>
              <a:t> (3) (4) </a:t>
            </a:r>
            <a:r>
              <a:rPr lang="en-US" sz="2400" dirty="0" err="1" smtClean="0">
                <a:sym typeface="Symbol"/>
              </a:rPr>
              <a:t>dan</a:t>
            </a:r>
            <a:r>
              <a:rPr lang="en-US" sz="2400" dirty="0" smtClean="0">
                <a:sym typeface="Symbol"/>
              </a:rPr>
              <a:t> (5)(6).</a:t>
            </a:r>
          </a:p>
          <a:p>
            <a:pPr marL="803275" indent="-179388">
              <a:buFontTx/>
              <a:buChar char="-"/>
            </a:pPr>
            <a:r>
              <a:rPr lang="en-US" sz="2400" dirty="0" err="1" smtClean="0">
                <a:sym typeface="Symbol"/>
              </a:rPr>
              <a:t>Peralihan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jalur</a:t>
            </a:r>
            <a:r>
              <a:rPr lang="en-US" sz="2400" dirty="0" smtClean="0">
                <a:sym typeface="Symbol"/>
              </a:rPr>
              <a:t> (</a:t>
            </a:r>
            <a:r>
              <a:rPr lang="en-US" sz="2400" dirty="0" err="1" smtClean="0">
                <a:sym typeface="Symbol"/>
              </a:rPr>
              <a:t>atas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ke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bawah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atau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bawah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ke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atas</a:t>
            </a:r>
            <a:r>
              <a:rPr lang="en-US" sz="2400" dirty="0" smtClean="0">
                <a:sym typeface="Symbol"/>
              </a:rPr>
              <a:t>) </a:t>
            </a:r>
            <a:r>
              <a:rPr lang="en-US" sz="2400" dirty="0" err="1" smtClean="0">
                <a:sym typeface="Symbol"/>
              </a:rPr>
              <a:t>terlihat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jelas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pada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gerakan</a:t>
            </a:r>
            <a:r>
              <a:rPr lang="en-US" sz="2400" dirty="0" smtClean="0">
                <a:sym typeface="Symbol"/>
              </a:rPr>
              <a:t> (4) </a:t>
            </a:r>
            <a:r>
              <a:rPr lang="en-US" sz="2400" dirty="0" err="1" smtClean="0">
                <a:sym typeface="Symbol"/>
              </a:rPr>
              <a:t>dan</a:t>
            </a:r>
            <a:r>
              <a:rPr lang="en-US" sz="2400" dirty="0" smtClean="0">
                <a:sym typeface="Symbol"/>
              </a:rPr>
              <a:t> (5). 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66800" y="1447800"/>
          <a:ext cx="7467600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760"/>
                <a:gridCol w="2706001"/>
                <a:gridCol w="4014839"/>
              </a:tblGrid>
              <a:tr h="2184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Mesin</a:t>
                      </a:r>
                      <a:r>
                        <a:rPr lang="en-US" sz="2000" dirty="0" smtClean="0"/>
                        <a:t> T</a:t>
                      </a:r>
                      <a:r>
                        <a:rPr lang="en-US" sz="2000" baseline="-25000" dirty="0" smtClean="0"/>
                        <a:t>2</a:t>
                      </a:r>
                      <a:endParaRPr lang="en-US" sz="20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Mesin</a:t>
                      </a:r>
                      <a:r>
                        <a:rPr lang="en-US" sz="2000" dirty="0" smtClean="0"/>
                        <a:t> T</a:t>
                      </a:r>
                      <a:r>
                        <a:rPr lang="en-US" sz="2000" baseline="-25000" dirty="0" smtClean="0"/>
                        <a:t>1</a:t>
                      </a:r>
                      <a:endParaRPr lang="en-US" sz="2000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(3)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ym typeface="Symbol"/>
                        </a:rPr>
                        <a:t></a:t>
                      </a:r>
                      <a:r>
                        <a:rPr lang="en-US" sz="2000" baseline="-25000" dirty="0" smtClean="0">
                          <a:sym typeface="Symbol"/>
                        </a:rPr>
                        <a:t>2</a:t>
                      </a:r>
                      <a:r>
                        <a:rPr lang="en-US" sz="2000" dirty="0" smtClean="0">
                          <a:sym typeface="Symbol"/>
                        </a:rPr>
                        <a:t>(</a:t>
                      </a:r>
                      <a:r>
                        <a:rPr lang="en-US" sz="2000" i="1" dirty="0" smtClean="0">
                          <a:sym typeface="Symbol"/>
                        </a:rPr>
                        <a:t>p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X</a:t>
                      </a:r>
                      <a:r>
                        <a:rPr lang="en-US" sz="2000" dirty="0" smtClean="0">
                          <a:sym typeface="Symbol"/>
                        </a:rPr>
                        <a:t>) = (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Y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R</a:t>
                      </a:r>
                      <a:r>
                        <a:rPr lang="en-US" sz="2000" dirty="0" smtClean="0">
                          <a:sym typeface="Symbol"/>
                        </a:rPr>
                        <a:t>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ym typeface="Symbol"/>
                        </a:rPr>
                        <a:t></a:t>
                      </a:r>
                      <a:r>
                        <a:rPr lang="en-US" sz="2000" baseline="-25000" dirty="0" smtClean="0">
                          <a:sym typeface="Symbol"/>
                        </a:rPr>
                        <a:t>1</a:t>
                      </a:r>
                      <a:r>
                        <a:rPr lang="en-US" sz="2000" dirty="0" smtClean="0">
                          <a:sym typeface="Symbol"/>
                        </a:rPr>
                        <a:t>([</a:t>
                      </a:r>
                      <a:r>
                        <a:rPr lang="en-US" sz="2000" i="1" dirty="0" smtClean="0">
                          <a:sym typeface="Symbol"/>
                        </a:rPr>
                        <a:t>p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A</a:t>
                      </a:r>
                      <a:r>
                        <a:rPr lang="en-US" sz="2000" dirty="0" smtClean="0">
                          <a:sym typeface="Symbol"/>
                        </a:rPr>
                        <a:t>], [</a:t>
                      </a:r>
                      <a:r>
                        <a:rPr lang="en-US" sz="2000" i="1" dirty="0" smtClean="0">
                          <a:sym typeface="Symbol"/>
                        </a:rPr>
                        <a:t>X</a:t>
                      </a:r>
                      <a:r>
                        <a:rPr lang="en-US" sz="2000" i="0" dirty="0" smtClean="0">
                          <a:sym typeface="Symbol"/>
                        </a:rPr>
                        <a:t>, ]</a:t>
                      </a:r>
                      <a:r>
                        <a:rPr lang="en-US" sz="2000" dirty="0" smtClean="0">
                          <a:sym typeface="Symbol"/>
                        </a:rPr>
                        <a:t>) = ([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A</a:t>
                      </a:r>
                      <a:r>
                        <a:rPr lang="en-US" sz="2000" dirty="0" smtClean="0">
                          <a:sym typeface="Symbol"/>
                        </a:rPr>
                        <a:t>], [</a:t>
                      </a:r>
                      <a:r>
                        <a:rPr lang="en-US" sz="2000" i="1" dirty="0" smtClean="0">
                          <a:sym typeface="Symbol"/>
                        </a:rPr>
                        <a:t>Y</a:t>
                      </a:r>
                      <a:r>
                        <a:rPr lang="en-US" sz="2000" dirty="0" smtClean="0">
                          <a:sym typeface="Symbol"/>
                        </a:rPr>
                        <a:t>, ], </a:t>
                      </a:r>
                      <a:r>
                        <a:rPr lang="en-US" sz="2000" i="1" dirty="0" smtClean="0">
                          <a:sym typeface="Symbol"/>
                        </a:rPr>
                        <a:t>R</a:t>
                      </a:r>
                      <a:r>
                        <a:rPr lang="en-US" sz="2000" dirty="0" smtClean="0">
                          <a:sym typeface="Symbol"/>
                        </a:rPr>
                        <a:t>)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(4)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ym typeface="Symbol"/>
                        </a:rPr>
                        <a:t></a:t>
                      </a:r>
                      <a:r>
                        <a:rPr lang="en-US" sz="2000" baseline="-25000" dirty="0" smtClean="0">
                          <a:sym typeface="Symbol"/>
                        </a:rPr>
                        <a:t>2</a:t>
                      </a:r>
                      <a:r>
                        <a:rPr lang="en-US" sz="2000" dirty="0" smtClean="0">
                          <a:sym typeface="Symbol"/>
                        </a:rPr>
                        <a:t>(</a:t>
                      </a:r>
                      <a:r>
                        <a:rPr lang="en-US" sz="2000" i="1" dirty="0" smtClean="0">
                          <a:sym typeface="Symbol"/>
                        </a:rPr>
                        <a:t>p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X</a:t>
                      </a:r>
                      <a:r>
                        <a:rPr lang="en-US" sz="2000" dirty="0" smtClean="0">
                          <a:sym typeface="Symbol"/>
                        </a:rPr>
                        <a:t>) = (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Y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R</a:t>
                      </a:r>
                      <a:r>
                        <a:rPr lang="en-US" sz="2000" dirty="0" smtClean="0">
                          <a:sym typeface="Symbol"/>
                        </a:rPr>
                        <a:t>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ym typeface="Symbol"/>
                        </a:rPr>
                        <a:t></a:t>
                      </a:r>
                      <a:r>
                        <a:rPr lang="en-US" sz="2000" baseline="-25000" dirty="0" smtClean="0">
                          <a:sym typeface="Symbol"/>
                        </a:rPr>
                        <a:t>1</a:t>
                      </a:r>
                      <a:r>
                        <a:rPr lang="en-US" sz="2000" dirty="0" smtClean="0">
                          <a:sym typeface="Symbol"/>
                        </a:rPr>
                        <a:t>([</a:t>
                      </a:r>
                      <a:r>
                        <a:rPr lang="en-US" sz="2000" i="1" dirty="0" smtClean="0">
                          <a:sym typeface="Symbol"/>
                        </a:rPr>
                        <a:t>p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B</a:t>
                      </a:r>
                      <a:r>
                        <a:rPr lang="en-US" sz="2000" dirty="0" smtClean="0">
                          <a:sym typeface="Symbol"/>
                        </a:rPr>
                        <a:t>], [</a:t>
                      </a:r>
                      <a:r>
                        <a:rPr lang="en-US" sz="2000" i="1" dirty="0" smtClean="0">
                          <a:sym typeface="Symbol"/>
                        </a:rPr>
                        <a:t>X</a:t>
                      </a:r>
                      <a:r>
                        <a:rPr lang="en-US" sz="2000" i="0" dirty="0" smtClean="0">
                          <a:sym typeface="Symbol"/>
                        </a:rPr>
                        <a:t>, ]</a:t>
                      </a:r>
                      <a:r>
                        <a:rPr lang="en-US" sz="2000" dirty="0" smtClean="0">
                          <a:sym typeface="Symbol"/>
                        </a:rPr>
                        <a:t>) = ([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A</a:t>
                      </a:r>
                      <a:r>
                        <a:rPr lang="en-US" sz="2000" dirty="0" smtClean="0">
                          <a:sym typeface="Symbol"/>
                        </a:rPr>
                        <a:t>], [</a:t>
                      </a:r>
                      <a:r>
                        <a:rPr lang="en-US" sz="2000" i="1" dirty="0" smtClean="0">
                          <a:sym typeface="Symbol"/>
                        </a:rPr>
                        <a:t>Y</a:t>
                      </a:r>
                      <a:r>
                        <a:rPr lang="en-US" sz="2000" dirty="0" smtClean="0">
                          <a:sym typeface="Symbol"/>
                        </a:rPr>
                        <a:t>, ], </a:t>
                      </a:r>
                      <a:r>
                        <a:rPr lang="en-US" sz="2000" i="1" dirty="0" smtClean="0">
                          <a:sym typeface="Symbol"/>
                        </a:rPr>
                        <a:t>R</a:t>
                      </a:r>
                      <a:r>
                        <a:rPr lang="en-US" sz="2000" dirty="0" smtClean="0">
                          <a:sym typeface="Symbol"/>
                        </a:rPr>
                        <a:t>)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(5)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ym typeface="Symbol"/>
                        </a:rPr>
                        <a:t></a:t>
                      </a:r>
                      <a:r>
                        <a:rPr lang="en-US" sz="2000" baseline="-25000" dirty="0" smtClean="0">
                          <a:sym typeface="Symbol"/>
                        </a:rPr>
                        <a:t>2</a:t>
                      </a:r>
                      <a:r>
                        <a:rPr lang="en-US" sz="2000" dirty="0" smtClean="0">
                          <a:sym typeface="Symbol"/>
                        </a:rPr>
                        <a:t>(</a:t>
                      </a:r>
                      <a:r>
                        <a:rPr lang="en-US" sz="2000" i="1" dirty="0" smtClean="0">
                          <a:sym typeface="Symbol"/>
                        </a:rPr>
                        <a:t>p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X</a:t>
                      </a:r>
                      <a:r>
                        <a:rPr lang="en-US" sz="2000" dirty="0" smtClean="0">
                          <a:sym typeface="Symbol"/>
                        </a:rPr>
                        <a:t>) = (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Y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L</a:t>
                      </a:r>
                      <a:r>
                        <a:rPr lang="en-US" sz="2000" dirty="0" smtClean="0">
                          <a:sym typeface="Symbol"/>
                        </a:rPr>
                        <a:t>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ym typeface="Symbol"/>
                        </a:rPr>
                        <a:t></a:t>
                      </a:r>
                      <a:r>
                        <a:rPr lang="en-US" sz="2000" baseline="-25000" dirty="0" smtClean="0">
                          <a:sym typeface="Symbol"/>
                        </a:rPr>
                        <a:t>1</a:t>
                      </a:r>
                      <a:r>
                        <a:rPr lang="en-US" sz="2000" dirty="0" smtClean="0">
                          <a:sym typeface="Symbol"/>
                        </a:rPr>
                        <a:t>([</a:t>
                      </a:r>
                      <a:r>
                        <a:rPr lang="en-US" sz="2000" i="1" dirty="0" smtClean="0">
                          <a:sym typeface="Symbol"/>
                        </a:rPr>
                        <a:t>p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A</a:t>
                      </a:r>
                      <a:r>
                        <a:rPr lang="en-US" sz="2000" dirty="0" smtClean="0">
                          <a:sym typeface="Symbol"/>
                        </a:rPr>
                        <a:t>], [</a:t>
                      </a:r>
                      <a:r>
                        <a:rPr lang="en-US" sz="2000" i="1" dirty="0" smtClean="0">
                          <a:sym typeface="Symbol"/>
                        </a:rPr>
                        <a:t>X</a:t>
                      </a:r>
                      <a:r>
                        <a:rPr lang="en-US" sz="2000" i="0" dirty="0" smtClean="0">
                          <a:sym typeface="Symbol"/>
                        </a:rPr>
                        <a:t>, ]</a:t>
                      </a:r>
                      <a:r>
                        <a:rPr lang="en-US" sz="2000" dirty="0" smtClean="0">
                          <a:sym typeface="Symbol"/>
                        </a:rPr>
                        <a:t>) = ([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B</a:t>
                      </a:r>
                      <a:r>
                        <a:rPr lang="en-US" sz="2000" dirty="0" smtClean="0">
                          <a:sym typeface="Symbol"/>
                        </a:rPr>
                        <a:t>], [</a:t>
                      </a:r>
                      <a:r>
                        <a:rPr lang="en-US" sz="2000" i="1" dirty="0" smtClean="0">
                          <a:sym typeface="Symbol"/>
                        </a:rPr>
                        <a:t>Y</a:t>
                      </a:r>
                      <a:r>
                        <a:rPr lang="en-US" sz="2000" dirty="0" smtClean="0">
                          <a:sym typeface="Symbol"/>
                        </a:rPr>
                        <a:t>, ], </a:t>
                      </a:r>
                      <a:r>
                        <a:rPr lang="en-US" sz="2000" i="1" dirty="0" smtClean="0">
                          <a:sym typeface="Symbol"/>
                        </a:rPr>
                        <a:t>R</a:t>
                      </a:r>
                      <a:r>
                        <a:rPr lang="en-US" sz="2000" dirty="0" smtClean="0">
                          <a:sym typeface="Symbol"/>
                        </a:rPr>
                        <a:t>)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(6)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ym typeface="Symbol"/>
                        </a:rPr>
                        <a:t></a:t>
                      </a:r>
                      <a:r>
                        <a:rPr lang="en-US" sz="2000" baseline="-25000" dirty="0" smtClean="0">
                          <a:sym typeface="Symbol"/>
                        </a:rPr>
                        <a:t>2</a:t>
                      </a:r>
                      <a:r>
                        <a:rPr lang="en-US" sz="2000" dirty="0" smtClean="0">
                          <a:sym typeface="Symbol"/>
                        </a:rPr>
                        <a:t>(</a:t>
                      </a:r>
                      <a:r>
                        <a:rPr lang="en-US" sz="2000" i="1" dirty="0" smtClean="0">
                          <a:sym typeface="Symbol"/>
                        </a:rPr>
                        <a:t>p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X</a:t>
                      </a:r>
                      <a:r>
                        <a:rPr lang="en-US" sz="2000" dirty="0" smtClean="0">
                          <a:sym typeface="Symbol"/>
                        </a:rPr>
                        <a:t>) = (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Y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L</a:t>
                      </a:r>
                      <a:r>
                        <a:rPr lang="en-US" sz="2000" dirty="0" smtClean="0">
                          <a:sym typeface="Symbol"/>
                        </a:rPr>
                        <a:t>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ym typeface="Symbol"/>
                        </a:rPr>
                        <a:t></a:t>
                      </a:r>
                      <a:r>
                        <a:rPr lang="en-US" sz="2000" baseline="-25000" dirty="0" smtClean="0">
                          <a:sym typeface="Symbol"/>
                        </a:rPr>
                        <a:t>1</a:t>
                      </a:r>
                      <a:r>
                        <a:rPr lang="en-US" sz="2000" dirty="0" smtClean="0">
                          <a:sym typeface="Symbol"/>
                        </a:rPr>
                        <a:t>([</a:t>
                      </a:r>
                      <a:r>
                        <a:rPr lang="en-US" sz="2000" i="1" dirty="0" smtClean="0">
                          <a:sym typeface="Symbol"/>
                        </a:rPr>
                        <a:t>p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B</a:t>
                      </a:r>
                      <a:r>
                        <a:rPr lang="en-US" sz="2000" dirty="0" smtClean="0">
                          <a:sym typeface="Symbol"/>
                        </a:rPr>
                        <a:t>], [</a:t>
                      </a:r>
                      <a:r>
                        <a:rPr lang="en-US" sz="2000" i="1" dirty="0" smtClean="0">
                          <a:sym typeface="Symbol"/>
                        </a:rPr>
                        <a:t>X</a:t>
                      </a:r>
                      <a:r>
                        <a:rPr lang="en-US" sz="2000" i="0" dirty="0" smtClean="0">
                          <a:sym typeface="Symbol"/>
                        </a:rPr>
                        <a:t>, ]</a:t>
                      </a:r>
                      <a:r>
                        <a:rPr lang="en-US" sz="2000" dirty="0" smtClean="0">
                          <a:sym typeface="Symbol"/>
                        </a:rPr>
                        <a:t>) = ([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B</a:t>
                      </a:r>
                      <a:r>
                        <a:rPr lang="en-US" sz="2000" dirty="0" smtClean="0">
                          <a:sym typeface="Symbol"/>
                        </a:rPr>
                        <a:t>], [</a:t>
                      </a:r>
                      <a:r>
                        <a:rPr lang="en-US" sz="2000" i="1" dirty="0" smtClean="0">
                          <a:sym typeface="Symbol"/>
                        </a:rPr>
                        <a:t>Y</a:t>
                      </a:r>
                      <a:r>
                        <a:rPr lang="en-US" sz="2000" dirty="0" smtClean="0">
                          <a:sym typeface="Symbol"/>
                        </a:rPr>
                        <a:t>, ], </a:t>
                      </a:r>
                      <a:r>
                        <a:rPr lang="en-US" sz="2000" i="1" dirty="0" smtClean="0">
                          <a:sym typeface="Symbol"/>
                        </a:rPr>
                        <a:t>R</a:t>
                      </a:r>
                      <a:r>
                        <a:rPr lang="en-US" sz="2000" dirty="0" smtClean="0">
                          <a:sym typeface="Symbol"/>
                        </a:rPr>
                        <a:t>)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Autofit/>
          </a:bodyPr>
          <a:lstStyle/>
          <a:p>
            <a:pPr marL="1025525" indent="-1025525">
              <a:buNone/>
            </a:pPr>
            <a:r>
              <a:rPr lang="en-US" sz="2200" dirty="0" smtClean="0"/>
              <a:t>          (c) </a:t>
            </a:r>
            <a:r>
              <a:rPr lang="en-US" sz="2200" dirty="0" err="1" smtClean="0"/>
              <a:t>Selain</a:t>
            </a:r>
            <a:r>
              <a:rPr lang="en-US" sz="2200" dirty="0" smtClean="0"/>
              <a:t> </a:t>
            </a:r>
            <a:r>
              <a:rPr lang="en-US" sz="2200" dirty="0" err="1" smtClean="0"/>
              <a:t>kedua</a:t>
            </a:r>
            <a:r>
              <a:rPr lang="en-US" sz="2200" dirty="0" smtClean="0"/>
              <a:t> </a:t>
            </a:r>
            <a:r>
              <a:rPr lang="en-US" sz="2200" dirty="0" err="1" smtClean="0"/>
              <a:t>gerakan</a:t>
            </a:r>
            <a:r>
              <a:rPr lang="en-US" sz="2200" dirty="0" smtClean="0"/>
              <a:t> </a:t>
            </a:r>
            <a:r>
              <a:rPr lang="en-US" sz="2200" dirty="0" err="1" smtClean="0"/>
              <a:t>khusus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atas</a:t>
            </a:r>
            <a:r>
              <a:rPr lang="en-US" sz="2200" dirty="0" smtClean="0"/>
              <a:t>, </a:t>
            </a:r>
            <a:r>
              <a:rPr lang="en-US" sz="2200" dirty="0" err="1" smtClean="0"/>
              <a:t>gerakan</a:t>
            </a:r>
            <a:r>
              <a:rPr lang="en-US" sz="2200" dirty="0" smtClean="0"/>
              <a:t> lain </a:t>
            </a:r>
            <a:r>
              <a:rPr lang="en-US" sz="2200" dirty="0" err="1" smtClean="0"/>
              <a:t>merupakan</a:t>
            </a:r>
            <a:r>
              <a:rPr lang="en-US" sz="2200" dirty="0" smtClean="0"/>
              <a:t> </a:t>
            </a:r>
            <a:r>
              <a:rPr lang="en-US" sz="2200" dirty="0" err="1" smtClean="0"/>
              <a:t>pensimulasian</a:t>
            </a:r>
            <a:r>
              <a:rPr lang="en-US" sz="2200" dirty="0" smtClean="0"/>
              <a:t> </a:t>
            </a:r>
            <a:r>
              <a:rPr lang="en-US" sz="2200" dirty="0" err="1" smtClean="0"/>
              <a:t>gerakan</a:t>
            </a:r>
            <a:r>
              <a:rPr lang="en-US" sz="2200" dirty="0" smtClean="0"/>
              <a:t> </a:t>
            </a:r>
            <a:r>
              <a:rPr lang="en-US" sz="2200" i="1" dirty="0" smtClean="0"/>
              <a:t>T</a:t>
            </a:r>
            <a:r>
              <a:rPr lang="en-US" sz="2200" baseline="-25000" dirty="0" smtClean="0"/>
              <a:t>2 </a:t>
            </a:r>
            <a:r>
              <a:rPr lang="en-US" sz="2200" dirty="0" err="1" smtClean="0"/>
              <a:t>oleh</a:t>
            </a:r>
            <a:r>
              <a:rPr lang="en-US" sz="2200" dirty="0" smtClean="0"/>
              <a:t> </a:t>
            </a:r>
            <a:r>
              <a:rPr lang="en-US" sz="2200" i="1" dirty="0" smtClean="0"/>
              <a:t>T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 yang </a:t>
            </a:r>
            <a:r>
              <a:rPr lang="en-US" sz="2200" dirty="0" err="1" smtClean="0"/>
              <a:t>bergerak</a:t>
            </a:r>
            <a:r>
              <a:rPr lang="en-US" sz="2200" dirty="0" smtClean="0"/>
              <a:t> </a:t>
            </a:r>
            <a:r>
              <a:rPr lang="en-US" sz="2200" dirty="0" err="1" smtClean="0"/>
              <a:t>pada</a:t>
            </a:r>
            <a:r>
              <a:rPr lang="en-US" sz="2200" dirty="0" smtClean="0"/>
              <a:t> </a:t>
            </a:r>
            <a:r>
              <a:rPr lang="en-US" sz="2200" dirty="0" err="1" smtClean="0"/>
              <a:t>jalur</a:t>
            </a:r>
            <a:r>
              <a:rPr lang="en-US" sz="2200" dirty="0" smtClean="0"/>
              <a:t> yang </a:t>
            </a:r>
            <a:r>
              <a:rPr lang="en-US" sz="2200" dirty="0" err="1" smtClean="0"/>
              <a:t>sama</a:t>
            </a:r>
            <a:r>
              <a:rPr lang="en-US" sz="2200" dirty="0" smtClean="0"/>
              <a:t>. </a:t>
            </a:r>
            <a:r>
              <a:rPr lang="en-US" sz="2200" dirty="0" err="1" smtClean="0"/>
              <a:t>Gerakan</a:t>
            </a:r>
            <a:r>
              <a:rPr lang="en-US" sz="2200" dirty="0" smtClean="0"/>
              <a:t> </a:t>
            </a:r>
            <a:r>
              <a:rPr lang="en-US" sz="2200" dirty="0" err="1" smtClean="0"/>
              <a:t>tersebut</a:t>
            </a:r>
            <a:r>
              <a:rPr lang="en-US" sz="2200" dirty="0" smtClean="0"/>
              <a:t> </a:t>
            </a:r>
            <a:r>
              <a:rPr lang="en-US" sz="2200" dirty="0" err="1" smtClean="0"/>
              <a:t>adalah</a:t>
            </a:r>
            <a:r>
              <a:rPr lang="en-US" sz="2200" dirty="0" smtClean="0"/>
              <a:t>:</a:t>
            </a:r>
          </a:p>
          <a:p>
            <a:pPr marL="1371600" indent="-1371600">
              <a:buNone/>
            </a:pPr>
            <a:endParaRPr lang="en-US" sz="2200" dirty="0" smtClean="0"/>
          </a:p>
          <a:p>
            <a:pPr marL="1371600" indent="-1371600">
              <a:buNone/>
            </a:pPr>
            <a:endParaRPr lang="en-US" sz="2200" dirty="0" smtClean="0"/>
          </a:p>
          <a:p>
            <a:pPr marL="1371600" indent="-1371600">
              <a:buNone/>
            </a:pPr>
            <a:endParaRPr lang="en-US" sz="2200" dirty="0" smtClean="0"/>
          </a:p>
          <a:p>
            <a:pPr marL="1371600" indent="-1371600">
              <a:buNone/>
            </a:pPr>
            <a:endParaRPr lang="en-US" sz="2200" dirty="0" smtClean="0"/>
          </a:p>
          <a:p>
            <a:pPr marL="1371600" indent="-1371600">
              <a:buNone/>
            </a:pPr>
            <a:endParaRPr lang="en-US" sz="2200" dirty="0" smtClean="0"/>
          </a:p>
          <a:p>
            <a:pPr marL="1371600" indent="-1371600">
              <a:buNone/>
            </a:pPr>
            <a:endParaRPr lang="en-US" sz="2200" dirty="0" smtClean="0"/>
          </a:p>
          <a:p>
            <a:pPr>
              <a:buNone/>
            </a:pPr>
            <a:r>
              <a:rPr lang="en-US" sz="2200" dirty="0" smtClean="0"/>
              <a:t>	   </a:t>
            </a:r>
            <a:r>
              <a:rPr lang="en-US" sz="2200" dirty="0" err="1" smtClean="0"/>
              <a:t>Keterangan</a:t>
            </a:r>
            <a:r>
              <a:rPr lang="en-US" sz="2200" dirty="0" smtClean="0"/>
              <a:t>: </a:t>
            </a:r>
          </a:p>
          <a:p>
            <a:pPr marL="803275" indent="-179388">
              <a:buFontTx/>
              <a:buChar char="-"/>
            </a:pPr>
            <a:r>
              <a:rPr lang="en-US" sz="2200" dirty="0" err="1" smtClean="0"/>
              <a:t>Pada</a:t>
            </a:r>
            <a:r>
              <a:rPr lang="en-US" sz="2200" dirty="0" smtClean="0"/>
              <a:t> </a:t>
            </a:r>
            <a:r>
              <a:rPr lang="en-US" sz="2200" dirty="0" err="1" smtClean="0"/>
              <a:t>gerakan</a:t>
            </a:r>
            <a:r>
              <a:rPr lang="en-US" sz="2200" dirty="0" smtClean="0"/>
              <a:t> (7) </a:t>
            </a:r>
            <a:r>
              <a:rPr lang="en-US" sz="2200" dirty="0" err="1" smtClean="0"/>
              <a:t>dan</a:t>
            </a:r>
            <a:r>
              <a:rPr lang="en-US" sz="2200" dirty="0" smtClean="0"/>
              <a:t> (8) </a:t>
            </a:r>
            <a:r>
              <a:rPr lang="en-US" sz="2200" dirty="0" err="1" smtClean="0"/>
              <a:t>simbol</a:t>
            </a:r>
            <a:r>
              <a:rPr lang="en-US" sz="2200" dirty="0" smtClean="0"/>
              <a:t> pita yang </a:t>
            </a:r>
            <a:r>
              <a:rPr lang="en-US" sz="2200" dirty="0" err="1" smtClean="0"/>
              <a:t>berubah</a:t>
            </a:r>
            <a:r>
              <a:rPr lang="en-US" sz="2200" dirty="0" smtClean="0"/>
              <a:t> </a:t>
            </a:r>
            <a:r>
              <a:rPr lang="en-US" sz="2200" dirty="0" err="1" smtClean="0"/>
              <a:t>terletak</a:t>
            </a:r>
            <a:r>
              <a:rPr lang="en-US" sz="2200" dirty="0" smtClean="0"/>
              <a:t> </a:t>
            </a:r>
            <a:r>
              <a:rPr lang="en-US" sz="2200" dirty="0" err="1" smtClean="0"/>
              <a:t>pada</a:t>
            </a:r>
            <a:r>
              <a:rPr lang="en-US" sz="2200" dirty="0" smtClean="0"/>
              <a:t> </a:t>
            </a:r>
            <a:r>
              <a:rPr lang="en-US" sz="2200" dirty="0" err="1" smtClean="0"/>
              <a:t>jalur</a:t>
            </a:r>
            <a:r>
              <a:rPr lang="en-US" sz="2200" dirty="0" smtClean="0"/>
              <a:t> </a:t>
            </a:r>
            <a:r>
              <a:rPr lang="en-US" sz="2200" dirty="0" err="1" smtClean="0"/>
              <a:t>atas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arah</a:t>
            </a:r>
            <a:r>
              <a:rPr lang="en-US" sz="2200" dirty="0" smtClean="0"/>
              <a:t> </a:t>
            </a:r>
            <a:r>
              <a:rPr lang="en-US" sz="2200" dirty="0" err="1" smtClean="0"/>
              <a:t>gerakan</a:t>
            </a:r>
            <a:r>
              <a:rPr lang="en-US" sz="2200" dirty="0" smtClean="0"/>
              <a:t> </a:t>
            </a:r>
            <a:r>
              <a:rPr lang="en-US" sz="2200" i="1" dirty="0" smtClean="0"/>
              <a:t>T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 </a:t>
            </a:r>
            <a:r>
              <a:rPr lang="en-US" sz="2200" dirty="0" err="1" smtClean="0"/>
              <a:t>sama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arah</a:t>
            </a:r>
            <a:r>
              <a:rPr lang="en-US" sz="2200" dirty="0" smtClean="0"/>
              <a:t> </a:t>
            </a:r>
            <a:r>
              <a:rPr lang="en-US" sz="2200" dirty="0" err="1" smtClean="0"/>
              <a:t>gerakan</a:t>
            </a:r>
            <a:r>
              <a:rPr lang="en-US" sz="2200" dirty="0" smtClean="0"/>
              <a:t> </a:t>
            </a:r>
            <a:r>
              <a:rPr lang="en-US" sz="2200" i="1" dirty="0" smtClean="0"/>
              <a:t>T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.</a:t>
            </a:r>
          </a:p>
          <a:p>
            <a:pPr marL="803275" indent="-179388">
              <a:buFontTx/>
              <a:buChar char="-"/>
            </a:pPr>
            <a:r>
              <a:rPr lang="en-US" sz="2200" dirty="0" err="1" smtClean="0"/>
              <a:t>Pada</a:t>
            </a:r>
            <a:r>
              <a:rPr lang="en-US" sz="2200" dirty="0" smtClean="0"/>
              <a:t> </a:t>
            </a:r>
            <a:r>
              <a:rPr lang="en-US" sz="2200" dirty="0" err="1" smtClean="0"/>
              <a:t>gerakan</a:t>
            </a:r>
            <a:r>
              <a:rPr lang="en-US" sz="2200" dirty="0" smtClean="0"/>
              <a:t> (9) </a:t>
            </a:r>
            <a:r>
              <a:rPr lang="en-US" sz="2200" dirty="0" err="1" smtClean="0"/>
              <a:t>dan</a:t>
            </a:r>
            <a:r>
              <a:rPr lang="en-US" sz="2200" dirty="0" smtClean="0"/>
              <a:t> (10) </a:t>
            </a:r>
            <a:r>
              <a:rPr lang="en-US" sz="2200" dirty="0" err="1" smtClean="0"/>
              <a:t>simbol</a:t>
            </a:r>
            <a:r>
              <a:rPr lang="en-US" sz="2200" dirty="0" smtClean="0"/>
              <a:t> pita yang </a:t>
            </a:r>
            <a:r>
              <a:rPr lang="en-US" sz="2200" dirty="0" err="1" smtClean="0"/>
              <a:t>berubah</a:t>
            </a:r>
            <a:r>
              <a:rPr lang="en-US" sz="2200" dirty="0" smtClean="0"/>
              <a:t> </a:t>
            </a:r>
            <a:r>
              <a:rPr lang="en-US" sz="2200" dirty="0" err="1" smtClean="0"/>
              <a:t>terletak</a:t>
            </a:r>
            <a:r>
              <a:rPr lang="en-US" sz="2200" dirty="0" smtClean="0"/>
              <a:t> </a:t>
            </a:r>
            <a:r>
              <a:rPr lang="en-US" sz="2200" dirty="0" err="1" smtClean="0"/>
              <a:t>pada</a:t>
            </a:r>
            <a:r>
              <a:rPr lang="en-US" sz="2200" dirty="0" smtClean="0"/>
              <a:t> </a:t>
            </a:r>
            <a:r>
              <a:rPr lang="en-US" sz="2200" dirty="0" err="1" smtClean="0"/>
              <a:t>jalur</a:t>
            </a:r>
            <a:r>
              <a:rPr lang="en-US" sz="2200" dirty="0" smtClean="0"/>
              <a:t> </a:t>
            </a:r>
            <a:r>
              <a:rPr lang="en-US" sz="2200" dirty="0" err="1" smtClean="0"/>
              <a:t>bawah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arah</a:t>
            </a:r>
            <a:r>
              <a:rPr lang="en-US" sz="2200" dirty="0" smtClean="0"/>
              <a:t> </a:t>
            </a:r>
            <a:r>
              <a:rPr lang="en-US" sz="2200" dirty="0" err="1" smtClean="0"/>
              <a:t>gerakan</a:t>
            </a:r>
            <a:r>
              <a:rPr lang="en-US" sz="2200" dirty="0" smtClean="0"/>
              <a:t> </a:t>
            </a:r>
            <a:r>
              <a:rPr lang="en-US" sz="2200" i="1" dirty="0" smtClean="0"/>
              <a:t>T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 </a:t>
            </a:r>
            <a:r>
              <a:rPr lang="en-US" sz="2200" dirty="0" err="1" smtClean="0"/>
              <a:t>terbalik</a:t>
            </a:r>
            <a:r>
              <a:rPr lang="en-US" sz="2200" dirty="0" smtClean="0"/>
              <a:t> </a:t>
            </a:r>
            <a:r>
              <a:rPr lang="en-US" sz="2200" dirty="0" err="1" smtClean="0"/>
              <a:t>dari</a:t>
            </a:r>
            <a:r>
              <a:rPr lang="en-US" sz="2200" dirty="0" smtClean="0"/>
              <a:t> </a:t>
            </a:r>
            <a:r>
              <a:rPr lang="en-US" sz="2200" dirty="0" err="1" smtClean="0"/>
              <a:t>arah</a:t>
            </a:r>
            <a:r>
              <a:rPr lang="en-US" sz="2200" dirty="0" smtClean="0"/>
              <a:t> </a:t>
            </a:r>
            <a:r>
              <a:rPr lang="en-US" sz="2200" i="1" dirty="0" smtClean="0"/>
              <a:t>T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. 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621650"/>
              </p:ext>
            </p:extLst>
          </p:nvPr>
        </p:nvGraphicFramePr>
        <p:xfrm>
          <a:off x="1295400" y="1981200"/>
          <a:ext cx="7467600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760"/>
                <a:gridCol w="2706001"/>
                <a:gridCol w="4014839"/>
              </a:tblGrid>
              <a:tr h="2184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Mesin</a:t>
                      </a:r>
                      <a:r>
                        <a:rPr lang="en-US" sz="2000" dirty="0" smtClean="0"/>
                        <a:t> T</a:t>
                      </a:r>
                      <a:r>
                        <a:rPr lang="en-US" sz="2000" baseline="-25000" dirty="0" smtClean="0"/>
                        <a:t>2</a:t>
                      </a:r>
                      <a:endParaRPr lang="en-US" sz="20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Mesin</a:t>
                      </a:r>
                      <a:r>
                        <a:rPr lang="en-US" sz="2000" dirty="0" smtClean="0"/>
                        <a:t> T</a:t>
                      </a:r>
                      <a:r>
                        <a:rPr lang="en-US" sz="2000" baseline="-25000" dirty="0" smtClean="0"/>
                        <a:t>1</a:t>
                      </a:r>
                      <a:endParaRPr lang="en-US" sz="2000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(7)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ym typeface="Symbol"/>
                        </a:rPr>
                        <a:t></a:t>
                      </a:r>
                      <a:r>
                        <a:rPr lang="en-US" sz="2000" baseline="-25000" dirty="0" smtClean="0">
                          <a:sym typeface="Symbol"/>
                        </a:rPr>
                        <a:t>2</a:t>
                      </a:r>
                      <a:r>
                        <a:rPr lang="en-US" sz="2000" dirty="0" smtClean="0">
                          <a:sym typeface="Symbol"/>
                        </a:rPr>
                        <a:t>(</a:t>
                      </a:r>
                      <a:r>
                        <a:rPr lang="en-US" sz="2000" i="1" dirty="0" smtClean="0">
                          <a:sym typeface="Symbol"/>
                        </a:rPr>
                        <a:t>p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X</a:t>
                      </a:r>
                      <a:r>
                        <a:rPr lang="en-US" sz="2000" dirty="0" smtClean="0">
                          <a:sym typeface="Symbol"/>
                        </a:rPr>
                        <a:t>) = (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Z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R</a:t>
                      </a:r>
                      <a:r>
                        <a:rPr lang="en-US" sz="2000" dirty="0" smtClean="0">
                          <a:sym typeface="Symbol"/>
                        </a:rPr>
                        <a:t>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ym typeface="Symbol"/>
                        </a:rPr>
                        <a:t></a:t>
                      </a:r>
                      <a:r>
                        <a:rPr lang="en-US" sz="2000" baseline="-25000" dirty="0" smtClean="0">
                          <a:sym typeface="Symbol"/>
                        </a:rPr>
                        <a:t>1</a:t>
                      </a:r>
                      <a:r>
                        <a:rPr lang="en-US" sz="2000" dirty="0" smtClean="0">
                          <a:sym typeface="Symbol"/>
                        </a:rPr>
                        <a:t>([</a:t>
                      </a:r>
                      <a:r>
                        <a:rPr lang="en-US" sz="2000" i="1" dirty="0" smtClean="0">
                          <a:sym typeface="Symbol"/>
                        </a:rPr>
                        <a:t>p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A</a:t>
                      </a:r>
                      <a:r>
                        <a:rPr lang="en-US" sz="2000" dirty="0" smtClean="0">
                          <a:sym typeface="Symbol"/>
                        </a:rPr>
                        <a:t>], [</a:t>
                      </a:r>
                      <a:r>
                        <a:rPr lang="en-US" sz="2000" i="1" dirty="0" smtClean="0">
                          <a:sym typeface="Symbol"/>
                        </a:rPr>
                        <a:t>X</a:t>
                      </a:r>
                      <a:r>
                        <a:rPr lang="en-US" sz="2000" i="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Y</a:t>
                      </a:r>
                      <a:r>
                        <a:rPr lang="en-US" sz="2000" i="0" dirty="0" smtClean="0">
                          <a:sym typeface="Symbol"/>
                        </a:rPr>
                        <a:t>]</a:t>
                      </a:r>
                      <a:r>
                        <a:rPr lang="en-US" sz="2000" dirty="0" smtClean="0">
                          <a:sym typeface="Symbol"/>
                        </a:rPr>
                        <a:t>) = ([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A</a:t>
                      </a:r>
                      <a:r>
                        <a:rPr lang="en-US" sz="2000" dirty="0" smtClean="0">
                          <a:sym typeface="Symbol"/>
                        </a:rPr>
                        <a:t>], [</a:t>
                      </a:r>
                      <a:r>
                        <a:rPr lang="en-US" sz="2000" i="1" dirty="0" smtClean="0">
                          <a:sym typeface="Symbol"/>
                        </a:rPr>
                        <a:t>Z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Y</a:t>
                      </a:r>
                      <a:r>
                        <a:rPr lang="en-US" sz="2000" dirty="0" smtClean="0">
                          <a:sym typeface="Symbol"/>
                        </a:rPr>
                        <a:t>], </a:t>
                      </a:r>
                      <a:r>
                        <a:rPr lang="en-US" sz="2000" i="1" dirty="0" smtClean="0">
                          <a:sym typeface="Symbol"/>
                        </a:rPr>
                        <a:t>R</a:t>
                      </a:r>
                      <a:r>
                        <a:rPr lang="en-US" sz="2000" dirty="0" smtClean="0">
                          <a:sym typeface="Symbol"/>
                        </a:rPr>
                        <a:t>)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(8)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ym typeface="Symbol"/>
                        </a:rPr>
                        <a:t></a:t>
                      </a:r>
                      <a:r>
                        <a:rPr lang="en-US" sz="2000" baseline="-25000" dirty="0" smtClean="0">
                          <a:sym typeface="Symbol"/>
                        </a:rPr>
                        <a:t>2</a:t>
                      </a:r>
                      <a:r>
                        <a:rPr lang="en-US" sz="2000" dirty="0" smtClean="0">
                          <a:sym typeface="Symbol"/>
                        </a:rPr>
                        <a:t>(</a:t>
                      </a:r>
                      <a:r>
                        <a:rPr lang="en-US" sz="2000" i="1" dirty="0" smtClean="0">
                          <a:sym typeface="Symbol"/>
                        </a:rPr>
                        <a:t>p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X</a:t>
                      </a:r>
                      <a:r>
                        <a:rPr lang="en-US" sz="2000" dirty="0" smtClean="0">
                          <a:sym typeface="Symbol"/>
                        </a:rPr>
                        <a:t>) = (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Z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L</a:t>
                      </a:r>
                      <a:r>
                        <a:rPr lang="en-US" sz="2000" dirty="0" smtClean="0">
                          <a:sym typeface="Symbol"/>
                        </a:rPr>
                        <a:t>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ym typeface="Symbol"/>
                        </a:rPr>
                        <a:t></a:t>
                      </a:r>
                      <a:r>
                        <a:rPr lang="en-US" sz="2000" baseline="-25000" dirty="0" smtClean="0">
                          <a:sym typeface="Symbol"/>
                        </a:rPr>
                        <a:t>1</a:t>
                      </a:r>
                      <a:r>
                        <a:rPr lang="en-US" sz="2000" dirty="0" smtClean="0">
                          <a:sym typeface="Symbol"/>
                        </a:rPr>
                        <a:t>([</a:t>
                      </a:r>
                      <a:r>
                        <a:rPr lang="en-US" sz="2000" i="1" dirty="0" smtClean="0">
                          <a:sym typeface="Symbol"/>
                        </a:rPr>
                        <a:t>p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A</a:t>
                      </a:r>
                      <a:r>
                        <a:rPr lang="en-US" sz="2000" dirty="0" smtClean="0">
                          <a:sym typeface="Symbol"/>
                        </a:rPr>
                        <a:t>], [</a:t>
                      </a:r>
                      <a:r>
                        <a:rPr lang="en-US" sz="2000" i="1" dirty="0" smtClean="0">
                          <a:sym typeface="Symbol"/>
                        </a:rPr>
                        <a:t>X</a:t>
                      </a:r>
                      <a:r>
                        <a:rPr lang="en-US" sz="2000" i="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Y</a:t>
                      </a:r>
                      <a:r>
                        <a:rPr lang="en-US" sz="2000" i="0" dirty="0" smtClean="0">
                          <a:sym typeface="Symbol"/>
                        </a:rPr>
                        <a:t>]</a:t>
                      </a:r>
                      <a:r>
                        <a:rPr lang="en-US" sz="2000" dirty="0" smtClean="0">
                          <a:sym typeface="Symbol"/>
                        </a:rPr>
                        <a:t>) = ([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A</a:t>
                      </a:r>
                      <a:r>
                        <a:rPr lang="en-US" sz="2000" dirty="0" smtClean="0">
                          <a:sym typeface="Symbol"/>
                        </a:rPr>
                        <a:t>], [</a:t>
                      </a:r>
                      <a:r>
                        <a:rPr lang="en-US" sz="2000" i="1" dirty="0" smtClean="0">
                          <a:sym typeface="Symbol"/>
                        </a:rPr>
                        <a:t>Z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Y</a:t>
                      </a:r>
                      <a:r>
                        <a:rPr lang="en-US" sz="2000" dirty="0" smtClean="0">
                          <a:sym typeface="Symbol"/>
                        </a:rPr>
                        <a:t>], </a:t>
                      </a:r>
                      <a:r>
                        <a:rPr lang="en-US" sz="2000" i="1" dirty="0" smtClean="0">
                          <a:sym typeface="Symbol"/>
                        </a:rPr>
                        <a:t>L</a:t>
                      </a:r>
                      <a:r>
                        <a:rPr lang="en-US" sz="2000" dirty="0" smtClean="0">
                          <a:sym typeface="Symbol"/>
                        </a:rPr>
                        <a:t>)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(9)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ym typeface="Symbol"/>
                        </a:rPr>
                        <a:t></a:t>
                      </a:r>
                      <a:r>
                        <a:rPr lang="en-US" sz="2000" baseline="-25000" dirty="0" smtClean="0">
                          <a:sym typeface="Symbol"/>
                        </a:rPr>
                        <a:t>2</a:t>
                      </a:r>
                      <a:r>
                        <a:rPr lang="en-US" sz="2000" dirty="0" smtClean="0">
                          <a:sym typeface="Symbol"/>
                        </a:rPr>
                        <a:t>(</a:t>
                      </a:r>
                      <a:r>
                        <a:rPr lang="en-US" sz="2000" i="1" dirty="0" smtClean="0">
                          <a:sym typeface="Symbol"/>
                        </a:rPr>
                        <a:t>p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X</a:t>
                      </a:r>
                      <a:r>
                        <a:rPr lang="en-US" sz="2000" dirty="0" smtClean="0">
                          <a:sym typeface="Symbol"/>
                        </a:rPr>
                        <a:t>) = (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Z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R</a:t>
                      </a:r>
                      <a:r>
                        <a:rPr lang="en-US" sz="2000" dirty="0" smtClean="0">
                          <a:sym typeface="Symbol"/>
                        </a:rPr>
                        <a:t>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ym typeface="Symbol"/>
                        </a:rPr>
                        <a:t></a:t>
                      </a:r>
                      <a:r>
                        <a:rPr lang="en-US" sz="2000" baseline="-25000" dirty="0" smtClean="0">
                          <a:sym typeface="Symbol"/>
                        </a:rPr>
                        <a:t>1</a:t>
                      </a:r>
                      <a:r>
                        <a:rPr lang="en-US" sz="2000" dirty="0" smtClean="0">
                          <a:sym typeface="Symbol"/>
                        </a:rPr>
                        <a:t>([</a:t>
                      </a:r>
                      <a:r>
                        <a:rPr lang="en-US" sz="2000" i="1" dirty="0" smtClean="0">
                          <a:sym typeface="Symbol"/>
                        </a:rPr>
                        <a:t>p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B</a:t>
                      </a:r>
                      <a:r>
                        <a:rPr lang="en-US" sz="2000" dirty="0" smtClean="0">
                          <a:sym typeface="Symbol"/>
                        </a:rPr>
                        <a:t>], [</a:t>
                      </a:r>
                      <a:r>
                        <a:rPr lang="en-US" sz="2000" i="1" dirty="0" smtClean="0">
                          <a:sym typeface="Symbol"/>
                        </a:rPr>
                        <a:t>X</a:t>
                      </a:r>
                      <a:r>
                        <a:rPr lang="en-US" sz="2000" i="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Y</a:t>
                      </a:r>
                      <a:r>
                        <a:rPr lang="en-US" sz="2000" i="0" dirty="0" smtClean="0">
                          <a:sym typeface="Symbol"/>
                        </a:rPr>
                        <a:t>]</a:t>
                      </a:r>
                      <a:r>
                        <a:rPr lang="en-US" sz="2000" dirty="0" smtClean="0">
                          <a:sym typeface="Symbol"/>
                        </a:rPr>
                        <a:t>) = ([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A</a:t>
                      </a:r>
                      <a:r>
                        <a:rPr lang="en-US" sz="2000" dirty="0" smtClean="0">
                          <a:sym typeface="Symbol"/>
                        </a:rPr>
                        <a:t>], [</a:t>
                      </a:r>
                      <a:r>
                        <a:rPr lang="en-US" sz="2000" i="1" dirty="0" smtClean="0">
                          <a:sym typeface="Symbol"/>
                        </a:rPr>
                        <a:t>X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Z</a:t>
                      </a:r>
                      <a:r>
                        <a:rPr lang="en-US" sz="2000" dirty="0" smtClean="0">
                          <a:sym typeface="Symbol"/>
                        </a:rPr>
                        <a:t>], </a:t>
                      </a:r>
                      <a:r>
                        <a:rPr lang="en-US" sz="2000" i="1" dirty="0" smtClean="0">
                          <a:sym typeface="Symbol"/>
                        </a:rPr>
                        <a:t>L</a:t>
                      </a:r>
                      <a:r>
                        <a:rPr lang="en-US" sz="2000" dirty="0" smtClean="0">
                          <a:sym typeface="Symbol"/>
                        </a:rPr>
                        <a:t>)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(10)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ym typeface="Symbol"/>
                        </a:rPr>
                        <a:t></a:t>
                      </a:r>
                      <a:r>
                        <a:rPr lang="en-US" sz="2000" baseline="-25000" dirty="0" smtClean="0">
                          <a:sym typeface="Symbol"/>
                        </a:rPr>
                        <a:t>2</a:t>
                      </a:r>
                      <a:r>
                        <a:rPr lang="en-US" sz="2000" dirty="0" smtClean="0">
                          <a:sym typeface="Symbol"/>
                        </a:rPr>
                        <a:t>(</a:t>
                      </a:r>
                      <a:r>
                        <a:rPr lang="en-US" sz="2000" i="1" dirty="0" smtClean="0">
                          <a:sym typeface="Symbol"/>
                        </a:rPr>
                        <a:t>p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X</a:t>
                      </a:r>
                      <a:r>
                        <a:rPr lang="en-US" sz="2000" dirty="0" smtClean="0">
                          <a:sym typeface="Symbol"/>
                        </a:rPr>
                        <a:t>) = (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Z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L</a:t>
                      </a:r>
                      <a:r>
                        <a:rPr lang="en-US" sz="2000" dirty="0" smtClean="0">
                          <a:sym typeface="Symbol"/>
                        </a:rPr>
                        <a:t>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ym typeface="Symbol"/>
                        </a:rPr>
                        <a:t></a:t>
                      </a:r>
                      <a:r>
                        <a:rPr lang="en-US" sz="2000" baseline="-25000" dirty="0" smtClean="0">
                          <a:sym typeface="Symbol"/>
                        </a:rPr>
                        <a:t>1</a:t>
                      </a:r>
                      <a:r>
                        <a:rPr lang="en-US" sz="2000" dirty="0" smtClean="0">
                          <a:sym typeface="Symbol"/>
                        </a:rPr>
                        <a:t>([</a:t>
                      </a:r>
                      <a:r>
                        <a:rPr lang="en-US" sz="2000" i="1" dirty="0" smtClean="0">
                          <a:sym typeface="Symbol"/>
                        </a:rPr>
                        <a:t>p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B</a:t>
                      </a:r>
                      <a:r>
                        <a:rPr lang="en-US" sz="2000" dirty="0" smtClean="0">
                          <a:sym typeface="Symbol"/>
                        </a:rPr>
                        <a:t>], [</a:t>
                      </a:r>
                      <a:r>
                        <a:rPr lang="en-US" sz="2000" i="1" dirty="0" smtClean="0">
                          <a:sym typeface="Symbol"/>
                        </a:rPr>
                        <a:t>X</a:t>
                      </a:r>
                      <a:r>
                        <a:rPr lang="en-US" sz="2000" i="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Y</a:t>
                      </a:r>
                      <a:r>
                        <a:rPr lang="en-US" sz="2000" i="0" dirty="0" smtClean="0">
                          <a:sym typeface="Symbol"/>
                        </a:rPr>
                        <a:t>]</a:t>
                      </a:r>
                      <a:r>
                        <a:rPr lang="en-US" sz="2000" dirty="0" smtClean="0">
                          <a:sym typeface="Symbol"/>
                        </a:rPr>
                        <a:t>) = ([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A</a:t>
                      </a:r>
                      <a:r>
                        <a:rPr lang="en-US" sz="2000" dirty="0" smtClean="0">
                          <a:sym typeface="Symbol"/>
                        </a:rPr>
                        <a:t>], [</a:t>
                      </a:r>
                      <a:r>
                        <a:rPr lang="en-US" sz="2000" i="1" dirty="0" smtClean="0">
                          <a:sym typeface="Symbol"/>
                        </a:rPr>
                        <a:t>X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Z</a:t>
                      </a:r>
                      <a:r>
                        <a:rPr lang="en-US" sz="2000" dirty="0" smtClean="0">
                          <a:sym typeface="Symbol"/>
                        </a:rPr>
                        <a:t>], </a:t>
                      </a:r>
                      <a:r>
                        <a:rPr lang="en-US" sz="2000" i="1" dirty="0" smtClean="0">
                          <a:sym typeface="Symbol"/>
                        </a:rPr>
                        <a:t>R</a:t>
                      </a:r>
                      <a:r>
                        <a:rPr lang="en-US" sz="2000" dirty="0" smtClean="0">
                          <a:sym typeface="Symbol"/>
                        </a:rPr>
                        <a:t>)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639762"/>
          </a:xfrm>
        </p:spPr>
        <p:txBody>
          <a:bodyPr>
            <a:noAutofit/>
          </a:bodyPr>
          <a:lstStyle/>
          <a:p>
            <a:r>
              <a:rPr lang="en-US" sz="3600" b="1" dirty="0" err="1" smtClean="0"/>
              <a:t>Mesin</a:t>
            </a:r>
            <a:r>
              <a:rPr lang="en-US" sz="3600" b="1" dirty="0" smtClean="0"/>
              <a:t> Turing </a:t>
            </a:r>
            <a:r>
              <a:rPr lang="en-US" sz="3600" b="1" dirty="0" err="1" smtClean="0"/>
              <a:t>dengan</a:t>
            </a:r>
            <a:r>
              <a:rPr lang="en-US" sz="3600" b="1" dirty="0" smtClean="0"/>
              <a:t> Pita </a:t>
            </a:r>
            <a:r>
              <a:rPr lang="en-US" sz="3600" b="1" dirty="0" err="1" smtClean="0"/>
              <a:t>Berjalur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Banyak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 lnSpcReduction="10000"/>
          </a:bodyPr>
          <a:lstStyle/>
          <a:p>
            <a:r>
              <a:rPr lang="en-US" sz="2400" dirty="0" err="1" smtClean="0"/>
              <a:t>Misalkan</a:t>
            </a:r>
            <a:r>
              <a:rPr lang="en-US" sz="2400" dirty="0" smtClean="0"/>
              <a:t> M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yang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pita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i="1" dirty="0" smtClean="0"/>
              <a:t>k</a:t>
            </a:r>
            <a:r>
              <a:rPr lang="en-US" sz="2400" dirty="0" smtClean="0"/>
              <a:t> </a:t>
            </a:r>
            <a:r>
              <a:rPr lang="en-US" sz="2400" dirty="0" err="1" smtClean="0"/>
              <a:t>jalur</a:t>
            </a:r>
            <a:r>
              <a:rPr lang="en-US" sz="2400" dirty="0" smtClean="0"/>
              <a:t>. </a:t>
            </a:r>
          </a:p>
          <a:p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semua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kolom</a:t>
            </a:r>
            <a:r>
              <a:rPr lang="en-US" sz="2400" dirty="0" smtClean="0"/>
              <a:t> </a:t>
            </a:r>
            <a:r>
              <a:rPr lang="en-US" sz="2400" dirty="0" err="1" smtClean="0"/>
              <a:t>sel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sama</a:t>
            </a:r>
            <a:r>
              <a:rPr lang="en-US" sz="2400" dirty="0" smtClean="0"/>
              <a:t> </a:t>
            </a:r>
            <a:r>
              <a:rPr lang="en-US" sz="2400" dirty="0" err="1" smtClean="0"/>
              <a:t>dibaca</a:t>
            </a:r>
            <a:r>
              <a:rPr lang="en-US" sz="2400" dirty="0" smtClean="0"/>
              <a:t> </a:t>
            </a:r>
            <a:r>
              <a:rPr lang="en-US" sz="2400" dirty="0" err="1" smtClean="0"/>
              <a:t>sekaligus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 </a:t>
            </a:r>
            <a:r>
              <a:rPr lang="en-US" sz="2400" dirty="0" err="1" smtClean="0">
                <a:sym typeface="Symbol"/>
              </a:rPr>
              <a:t>dari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mesin</a:t>
            </a:r>
            <a:r>
              <a:rPr lang="en-US" sz="2400" dirty="0" smtClean="0">
                <a:sym typeface="Symbol"/>
              </a:rPr>
              <a:t> Turing </a:t>
            </a:r>
            <a:r>
              <a:rPr lang="en-US" sz="2400" dirty="0" err="1" smtClean="0">
                <a:sym typeface="Symbol"/>
              </a:rPr>
              <a:t>ini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berbentuk</a:t>
            </a:r>
            <a:r>
              <a:rPr lang="en-US" sz="2400" dirty="0" smtClean="0">
                <a:sym typeface="Symbol"/>
              </a:rPr>
              <a:t>: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	(</a:t>
            </a:r>
            <a:r>
              <a:rPr lang="en-US" sz="2400" i="1" dirty="0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, [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, …, </a:t>
            </a:r>
            <a:r>
              <a:rPr lang="en-US" sz="2400" i="1" dirty="0" err="1" smtClean="0">
                <a:sym typeface="Symbol"/>
              </a:rPr>
              <a:t>a</a:t>
            </a:r>
            <a:r>
              <a:rPr lang="en-US" sz="2400" i="1" baseline="-25000" dirty="0" err="1" smtClean="0">
                <a:sym typeface="Symbol"/>
              </a:rPr>
              <a:t>k</a:t>
            </a:r>
            <a:r>
              <a:rPr lang="en-US" sz="2400" dirty="0" smtClean="0">
                <a:sym typeface="Symbol"/>
              </a:rPr>
              <a:t>])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dirty="0" smtClean="0">
                <a:sym typeface="Symbol"/>
              </a:rPr>
              <a:t>, [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, …, </a:t>
            </a:r>
            <a:r>
              <a:rPr lang="en-US" sz="2400" i="1" dirty="0" err="1" smtClean="0">
                <a:sym typeface="Symbol"/>
              </a:rPr>
              <a:t>b</a:t>
            </a:r>
            <a:r>
              <a:rPr lang="en-US" sz="2400" i="1" baseline="-25000" dirty="0" err="1" smtClean="0">
                <a:sym typeface="Symbol"/>
              </a:rPr>
              <a:t>k</a:t>
            </a:r>
            <a:r>
              <a:rPr lang="en-US" sz="2400" dirty="0" smtClean="0">
                <a:sym typeface="Symbol"/>
              </a:rPr>
              <a:t>], </a:t>
            </a:r>
            <a:r>
              <a:rPr lang="en-US" sz="2400" i="1" dirty="0" smtClean="0">
                <a:sym typeface="Symbol"/>
              </a:rPr>
              <a:t>D</a:t>
            </a:r>
            <a:r>
              <a:rPr lang="en-US" sz="2400" dirty="0" smtClean="0">
                <a:sym typeface="Symbol"/>
              </a:rPr>
              <a:t>)</a:t>
            </a:r>
            <a:endParaRPr lang="en-US" sz="2400" dirty="0" smtClean="0"/>
          </a:p>
          <a:p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mengganti</a:t>
            </a:r>
            <a:r>
              <a:rPr lang="en-US" sz="2400" dirty="0" smtClean="0"/>
              <a:t> </a:t>
            </a:r>
            <a:r>
              <a:rPr lang="en-US" sz="2400" dirty="0" err="1" smtClean="0"/>
              <a:t>kombinasi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 </a:t>
            </a:r>
            <a:r>
              <a:rPr lang="en-US" sz="2400" dirty="0" smtClean="0">
                <a:sym typeface="Symbol"/>
              </a:rPr>
              <a:t>[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, …, </a:t>
            </a:r>
            <a:r>
              <a:rPr lang="en-US" sz="2400" i="1" dirty="0" err="1" smtClean="0">
                <a:sym typeface="Symbol"/>
              </a:rPr>
              <a:t>a</a:t>
            </a:r>
            <a:r>
              <a:rPr lang="en-US" sz="2400" i="1" baseline="-25000" dirty="0" err="1" smtClean="0">
                <a:sym typeface="Symbol"/>
              </a:rPr>
              <a:t>k</a:t>
            </a:r>
            <a:r>
              <a:rPr lang="en-US" sz="2400" dirty="0" smtClean="0">
                <a:sym typeface="Symbol"/>
              </a:rPr>
              <a:t>] </a:t>
            </a:r>
            <a:r>
              <a:rPr lang="en-US" sz="2400" dirty="0" err="1" smtClean="0">
                <a:sym typeface="Symbol"/>
              </a:rPr>
              <a:t>dan</a:t>
            </a:r>
            <a:r>
              <a:rPr lang="en-US" sz="2400" dirty="0" smtClean="0">
                <a:sym typeface="Symbol"/>
              </a:rPr>
              <a:t> [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, …, </a:t>
            </a:r>
            <a:r>
              <a:rPr lang="en-US" sz="2400" i="1" dirty="0" err="1" smtClean="0">
                <a:sym typeface="Symbol"/>
              </a:rPr>
              <a:t>b</a:t>
            </a:r>
            <a:r>
              <a:rPr lang="en-US" sz="2400" i="1" baseline="-25000" dirty="0" err="1" smtClean="0">
                <a:sym typeface="Symbol"/>
              </a:rPr>
              <a:t>k</a:t>
            </a:r>
            <a:r>
              <a:rPr lang="en-US" sz="2400" dirty="0" smtClean="0">
                <a:sym typeface="Symbol"/>
              </a:rPr>
              <a:t>]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simbol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tunggal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baru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a </a:t>
            </a:r>
            <a:r>
              <a:rPr lang="en-US" sz="2400" dirty="0" err="1" smtClean="0">
                <a:sym typeface="Symbol"/>
              </a:rPr>
              <a:t>dan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b 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sehingga</a:t>
            </a: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		(</a:t>
            </a:r>
            <a:r>
              <a:rPr lang="en-US" sz="2400" i="1" dirty="0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,  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D</a:t>
            </a:r>
            <a:r>
              <a:rPr lang="en-US" sz="2400" dirty="0" smtClean="0">
                <a:sym typeface="Symbol"/>
              </a:rPr>
              <a:t>)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</a:t>
            </a:r>
            <a:r>
              <a:rPr lang="en-US" sz="2400" dirty="0" err="1" smtClean="0">
                <a:sym typeface="Symbol"/>
              </a:rPr>
              <a:t>maka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transisi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atas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tampak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seperti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transisi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pada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mesin</a:t>
            </a:r>
            <a:r>
              <a:rPr lang="en-US" sz="2400" dirty="0" smtClean="0">
                <a:sym typeface="Symbol"/>
              </a:rPr>
              <a:t> Turing </a:t>
            </a:r>
            <a:r>
              <a:rPr lang="en-US" sz="2400" dirty="0" err="1" smtClean="0">
                <a:sym typeface="Symbol"/>
              </a:rPr>
              <a:t>biasa</a:t>
            </a:r>
            <a:r>
              <a:rPr lang="en-US" sz="2400" dirty="0" smtClean="0">
                <a:sym typeface="Symbol"/>
              </a:rPr>
              <a:t>.</a:t>
            </a:r>
          </a:p>
          <a:p>
            <a:r>
              <a:rPr lang="en-US" sz="2400" dirty="0" err="1" smtClean="0">
                <a:sym typeface="Symbol"/>
              </a:rPr>
              <a:t>Sebaliknya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mesin</a:t>
            </a:r>
            <a:r>
              <a:rPr lang="en-US" sz="2400" dirty="0" smtClean="0">
                <a:sym typeface="Symbol"/>
              </a:rPr>
              <a:t> Turing </a:t>
            </a:r>
            <a:r>
              <a:rPr lang="en-US" sz="2400" dirty="0" err="1" smtClean="0">
                <a:sym typeface="Symbol"/>
              </a:rPr>
              <a:t>biasa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pita </a:t>
            </a:r>
            <a:r>
              <a:rPr lang="en-US" sz="2400" dirty="0" err="1" smtClean="0">
                <a:sym typeface="Symbol"/>
              </a:rPr>
              <a:t>jalur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tunggal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dapat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mudah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disimulasikan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oleh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mesin</a:t>
            </a:r>
            <a:r>
              <a:rPr lang="en-US" sz="2400" dirty="0" smtClean="0">
                <a:sym typeface="Symbol"/>
              </a:rPr>
              <a:t> Turing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pita </a:t>
            </a:r>
            <a:r>
              <a:rPr lang="en-US" sz="2400" dirty="0" err="1" smtClean="0">
                <a:sym typeface="Symbol"/>
              </a:rPr>
              <a:t>berjalur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banyak</a:t>
            </a:r>
            <a:r>
              <a:rPr lang="en-US" sz="2400" dirty="0" smtClean="0">
                <a:sym typeface="Symbol"/>
              </a:rPr>
              <a:t>. </a:t>
            </a:r>
            <a:r>
              <a:rPr lang="en-US" sz="2400" dirty="0" err="1" smtClean="0">
                <a:sym typeface="Symbol"/>
              </a:rPr>
              <a:t>Dalam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hal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ini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hanya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salah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satu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jalur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saja</a:t>
            </a:r>
            <a:r>
              <a:rPr lang="en-US" sz="2400" dirty="0" smtClean="0">
                <a:sym typeface="Symbol"/>
              </a:rPr>
              <a:t> yang </a:t>
            </a:r>
            <a:r>
              <a:rPr lang="en-US" sz="2400" dirty="0" err="1" smtClean="0">
                <a:sym typeface="Symbol"/>
              </a:rPr>
              <a:t>digunakan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oleh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mesin</a:t>
            </a:r>
            <a:r>
              <a:rPr lang="en-US" sz="2400" dirty="0" smtClean="0">
                <a:sym typeface="Symbol"/>
              </a:rPr>
              <a:t> Turing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pita </a:t>
            </a:r>
            <a:r>
              <a:rPr lang="en-US" sz="2400" dirty="0" err="1" smtClean="0">
                <a:sym typeface="Symbol"/>
              </a:rPr>
              <a:t>berjalur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banyak</a:t>
            </a:r>
            <a:r>
              <a:rPr lang="en-US" sz="2400" dirty="0" smtClean="0">
                <a:sym typeface="Symbol"/>
              </a:rPr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Mesin</a:t>
            </a:r>
            <a:r>
              <a:rPr lang="en-US" dirty="0" smtClean="0"/>
              <a:t> Turing Non-</a:t>
            </a:r>
            <a:r>
              <a:rPr lang="en-US" dirty="0" err="1" smtClean="0"/>
              <a:t>Deterministik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err="1" smtClean="0"/>
              <a:t>Semua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yang </a:t>
            </a:r>
            <a:r>
              <a:rPr lang="en-US" sz="2400" dirty="0" err="1" smtClean="0"/>
              <a:t>dibahas</a:t>
            </a:r>
            <a:r>
              <a:rPr lang="en-US" sz="2400" dirty="0" smtClean="0"/>
              <a:t> </a:t>
            </a:r>
            <a:r>
              <a:rPr lang="en-US" sz="2400" dirty="0" err="1" smtClean="0"/>
              <a:t>sebelum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deterministik</a:t>
            </a:r>
            <a:r>
              <a:rPr lang="en-US" sz="2400" dirty="0" smtClean="0"/>
              <a:t>. </a:t>
            </a:r>
          </a:p>
          <a:p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deterministik</a:t>
            </a:r>
            <a:r>
              <a:rPr lang="en-US" sz="2400" dirty="0" smtClean="0"/>
              <a:t>,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transisi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 </a:t>
            </a:r>
            <a:r>
              <a:rPr lang="en-US" sz="2400" dirty="0" err="1" smtClean="0">
                <a:sym typeface="Symbol"/>
              </a:rPr>
              <a:t>memiliki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nilai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tunggal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dirty="0" err="1" smtClean="0">
                <a:sym typeface="Symbol"/>
              </a:rPr>
              <a:t>sedangkan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pada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mesin</a:t>
            </a:r>
            <a:r>
              <a:rPr lang="en-US" sz="2400" dirty="0" smtClean="0">
                <a:sym typeface="Symbol"/>
              </a:rPr>
              <a:t> Turing non-</a:t>
            </a:r>
            <a:r>
              <a:rPr lang="en-US" sz="2400" dirty="0" err="1" smtClean="0">
                <a:sym typeface="Symbol"/>
              </a:rPr>
              <a:t>deterministik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untuk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pasangan</a:t>
            </a:r>
            <a:r>
              <a:rPr lang="en-US" sz="2400" dirty="0" smtClean="0">
                <a:sym typeface="Symbol"/>
              </a:rPr>
              <a:t> status </a:t>
            </a:r>
            <a:r>
              <a:rPr lang="en-US" sz="2400" dirty="0" err="1" smtClean="0">
                <a:sym typeface="Symbol"/>
              </a:rPr>
              <a:t>dan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simbol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tertentu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mungkin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dijumpai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lebih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dari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satu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aksi</a:t>
            </a:r>
            <a:r>
              <a:rPr lang="en-US" sz="2400" dirty="0" smtClean="0">
                <a:sym typeface="Symbol"/>
              </a:rPr>
              <a:t>.</a:t>
            </a:r>
          </a:p>
          <a:p>
            <a:r>
              <a:rPr lang="en-US" sz="2400" dirty="0" err="1" smtClean="0">
                <a:sym typeface="Symbol"/>
              </a:rPr>
              <a:t>Mesin</a:t>
            </a:r>
            <a:r>
              <a:rPr lang="en-US" sz="2400" dirty="0" smtClean="0">
                <a:sym typeface="Symbol"/>
              </a:rPr>
              <a:t> Turing non-</a:t>
            </a:r>
            <a:r>
              <a:rPr lang="en-US" sz="2400" dirty="0" err="1" smtClean="0">
                <a:sym typeface="Symbol"/>
              </a:rPr>
              <a:t>deterministik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err="1" smtClean="0">
                <a:sym typeface="Symbol"/>
              </a:rPr>
              <a:t>M</a:t>
            </a:r>
            <a:r>
              <a:rPr lang="en-US" sz="2400" i="1" baseline="-25000" dirty="0" err="1" smtClean="0">
                <a:sym typeface="Symbol"/>
              </a:rPr>
              <a:t>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dapat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disimulasikan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oleh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sebuah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mesin</a:t>
            </a:r>
            <a:r>
              <a:rPr lang="en-US" sz="2400" dirty="0" smtClean="0">
                <a:sym typeface="Symbol"/>
              </a:rPr>
              <a:t> Turing </a:t>
            </a:r>
            <a:r>
              <a:rPr lang="en-US" sz="2400" dirty="0" err="1" smtClean="0">
                <a:sym typeface="Symbol"/>
              </a:rPr>
              <a:t>deterministik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M</a:t>
            </a:r>
            <a:r>
              <a:rPr lang="en-US" sz="2400" i="1" baseline="-25000" dirty="0" smtClean="0">
                <a:sym typeface="Symbol"/>
              </a:rPr>
              <a:t>d</a:t>
            </a:r>
            <a:r>
              <a:rPr lang="en-US" sz="2400" dirty="0" smtClean="0">
                <a:sym typeface="Symbol"/>
              </a:rPr>
              <a:t>. </a:t>
            </a:r>
            <a:r>
              <a:rPr lang="en-US" sz="2400" dirty="0" err="1" smtClean="0">
                <a:sym typeface="Symbol"/>
              </a:rPr>
              <a:t>Dasar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pemikirannya</a:t>
            </a:r>
            <a:r>
              <a:rPr lang="en-US" sz="2400" dirty="0" smtClean="0">
                <a:sym typeface="Symbol"/>
              </a:rPr>
              <a:t>: </a:t>
            </a:r>
            <a:r>
              <a:rPr lang="en-US" sz="2400" dirty="0" err="1" smtClean="0">
                <a:sym typeface="Symbol"/>
              </a:rPr>
              <a:t>untuk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setiap</a:t>
            </a:r>
            <a:r>
              <a:rPr lang="en-US" sz="2400" dirty="0" smtClean="0">
                <a:sym typeface="Symbol"/>
              </a:rPr>
              <a:t> status </a:t>
            </a:r>
            <a:r>
              <a:rPr lang="en-US" sz="2400" dirty="0" err="1" smtClean="0">
                <a:sym typeface="Symbol"/>
              </a:rPr>
              <a:t>dan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simbol</a:t>
            </a:r>
            <a:r>
              <a:rPr lang="en-US" sz="2400" dirty="0" smtClean="0">
                <a:sym typeface="Symbol"/>
              </a:rPr>
              <a:t> pita, </a:t>
            </a:r>
            <a:r>
              <a:rPr lang="en-US" sz="2400" i="1" dirty="0" err="1" smtClean="0">
                <a:sym typeface="Symbol"/>
              </a:rPr>
              <a:t>M</a:t>
            </a:r>
            <a:r>
              <a:rPr lang="en-US" sz="2400" i="1" baseline="-25000" dirty="0" err="1" smtClean="0">
                <a:sym typeface="Symbol"/>
              </a:rPr>
              <a:t>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mungkin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memiliki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lebih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dari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satu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aksi</a:t>
            </a:r>
            <a:r>
              <a:rPr lang="en-US" sz="2400" dirty="0" smtClean="0">
                <a:sym typeface="Symbol"/>
              </a:rPr>
              <a:t> yang </a:t>
            </a:r>
            <a:r>
              <a:rPr lang="en-US" sz="2400" dirty="0" err="1" smtClean="0">
                <a:sym typeface="Symbol"/>
              </a:rPr>
              <a:t>banyaknya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berhingga</a:t>
            </a:r>
            <a:r>
              <a:rPr lang="en-US" sz="2400" dirty="0" smtClean="0">
                <a:sym typeface="Symbol"/>
              </a:rPr>
              <a:t>. </a:t>
            </a:r>
            <a:r>
              <a:rPr lang="en-US" sz="2400" dirty="0" err="1" smtClean="0">
                <a:sym typeface="Symbol"/>
              </a:rPr>
              <a:t>Misalkan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pilihan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aksi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ini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diberi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nomor</a:t>
            </a:r>
            <a:r>
              <a:rPr lang="en-US" sz="2400" dirty="0" smtClean="0">
                <a:sym typeface="Symbol"/>
              </a:rPr>
              <a:t> 1, 2, 3, …, </a:t>
            </a:r>
            <a:r>
              <a:rPr lang="en-US" sz="2400" i="1" dirty="0" smtClean="0">
                <a:sym typeface="Symbol"/>
              </a:rPr>
              <a:t>k</a:t>
            </a:r>
            <a:r>
              <a:rPr lang="en-US" sz="2400" dirty="0" smtClean="0">
                <a:sym typeface="Symbol"/>
              </a:rPr>
              <a:t>.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penomoran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ini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dirty="0" err="1" smtClean="0">
                <a:sym typeface="Symbol"/>
              </a:rPr>
              <a:t>rangkaian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aksi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mesin</a:t>
            </a:r>
            <a:r>
              <a:rPr lang="en-US" sz="2400" dirty="0" smtClean="0">
                <a:sym typeface="Symbol"/>
              </a:rPr>
              <a:t> Turing </a:t>
            </a:r>
            <a:r>
              <a:rPr lang="en-US" sz="2400" dirty="0" err="1" smtClean="0">
                <a:sym typeface="Symbol"/>
              </a:rPr>
              <a:t>dapat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dinyatakan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sebagai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rangkaian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bilangan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dari</a:t>
            </a:r>
            <a:r>
              <a:rPr lang="en-US" sz="2400" dirty="0" smtClean="0">
                <a:sym typeface="Symbol"/>
              </a:rPr>
              <a:t> 1 </a:t>
            </a:r>
            <a:r>
              <a:rPr lang="en-US" sz="2400" dirty="0" err="1" smtClean="0">
                <a:sym typeface="Symbol"/>
              </a:rPr>
              <a:t>sampai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k</a:t>
            </a:r>
            <a:r>
              <a:rPr lang="en-US" sz="2400" dirty="0" smtClean="0">
                <a:sym typeface="Symbol"/>
              </a:rPr>
              <a:t>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mensimulasikan</a:t>
            </a:r>
            <a:r>
              <a:rPr lang="en-US" sz="2400" dirty="0" smtClean="0"/>
              <a:t> </a:t>
            </a:r>
            <a:r>
              <a:rPr lang="en-US" sz="2400" i="1" dirty="0" err="1" smtClean="0"/>
              <a:t>M</a:t>
            </a:r>
            <a:r>
              <a:rPr lang="en-US" sz="2400" i="1" baseline="-25000" dirty="0" err="1" smtClean="0"/>
              <a:t>n</a:t>
            </a:r>
            <a:r>
              <a:rPr lang="en-US" sz="2400" dirty="0" smtClean="0"/>
              <a:t>,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err="1" smtClean="0"/>
              <a:t>M</a:t>
            </a:r>
            <a:r>
              <a:rPr lang="en-US" sz="2400" i="1" baseline="-25000" dirty="0" err="1" smtClean="0"/>
              <a:t>d</a:t>
            </a:r>
            <a:r>
              <a:rPr lang="en-US" sz="2400" i="1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tiga</a:t>
            </a:r>
            <a:r>
              <a:rPr lang="en-US" sz="2400" dirty="0" smtClean="0"/>
              <a:t> pita. Pita </a:t>
            </a:r>
            <a:r>
              <a:rPr lang="en-US" sz="2400" dirty="0" err="1" smtClean="0"/>
              <a:t>pertama</a:t>
            </a:r>
            <a:r>
              <a:rPr lang="en-US" sz="2400" dirty="0" smtClean="0"/>
              <a:t> </a:t>
            </a:r>
            <a:r>
              <a:rPr lang="en-US" sz="2400" dirty="0" err="1" smtClean="0"/>
              <a:t>menyimpan</a:t>
            </a:r>
            <a:r>
              <a:rPr lang="en-US" sz="2400" dirty="0" smtClean="0"/>
              <a:t> input </a:t>
            </a:r>
            <a:r>
              <a:rPr lang="en-US" sz="2400" dirty="0" err="1" smtClean="0"/>
              <a:t>yan</a:t>
            </a:r>
            <a:r>
              <a:rPr lang="en-US" sz="2400" dirty="0" smtClean="0"/>
              <a:t> </a:t>
            </a:r>
            <a:r>
              <a:rPr lang="en-US" sz="2400" dirty="0" err="1" smtClean="0"/>
              <a:t>diolah</a:t>
            </a:r>
            <a:r>
              <a:rPr lang="en-US" sz="2400" dirty="0" smtClean="0"/>
              <a:t> </a:t>
            </a:r>
            <a:r>
              <a:rPr lang="en-US" sz="2400" i="1" dirty="0" err="1" smtClean="0"/>
              <a:t>M</a:t>
            </a:r>
            <a:r>
              <a:rPr lang="en-US" sz="2400" i="1" baseline="-25000" dirty="0" err="1" smtClean="0"/>
              <a:t>n</a:t>
            </a:r>
            <a:r>
              <a:rPr lang="en-US" sz="2400" dirty="0" smtClean="0"/>
              <a:t>, pita </a:t>
            </a:r>
            <a:r>
              <a:rPr lang="en-US" sz="2400" dirty="0" err="1" smtClean="0"/>
              <a:t>kedua</a:t>
            </a:r>
            <a:r>
              <a:rPr lang="en-US" sz="2400" dirty="0" smtClean="0"/>
              <a:t>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menyimpan</a:t>
            </a:r>
            <a:r>
              <a:rPr lang="en-US" sz="2400" dirty="0" smtClean="0"/>
              <a:t> </a:t>
            </a:r>
            <a:r>
              <a:rPr lang="en-US" sz="2400" dirty="0" err="1" smtClean="0"/>
              <a:t>rangkaian</a:t>
            </a:r>
            <a:r>
              <a:rPr lang="en-US" sz="2400" dirty="0" smtClean="0"/>
              <a:t>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1 </a:t>
            </a:r>
            <a:r>
              <a:rPr lang="en-US" sz="2400" dirty="0" err="1" smtClean="0"/>
              <a:t>sampai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k yang </a:t>
            </a:r>
            <a:r>
              <a:rPr lang="en-US" sz="2400" dirty="0" err="1" smtClean="0"/>
              <a:t>dibangkitkan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teratur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Rangkaian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dihasilkan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urutan</a:t>
            </a:r>
            <a:r>
              <a:rPr lang="en-US" sz="2400" dirty="0" smtClean="0"/>
              <a:t> </a:t>
            </a:r>
            <a:r>
              <a:rPr lang="en-US" sz="2400" dirty="0" err="1" smtClean="0"/>
              <a:t>mulai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rangkaian</a:t>
            </a:r>
            <a:r>
              <a:rPr lang="en-US" sz="2400" dirty="0" smtClean="0"/>
              <a:t> </a:t>
            </a:r>
            <a:r>
              <a:rPr lang="en-US" sz="2400" dirty="0" err="1" smtClean="0"/>
              <a:t>terpendek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terdiri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,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, </a:t>
            </a:r>
            <a:r>
              <a:rPr lang="en-US" sz="2400" dirty="0" err="1" smtClean="0"/>
              <a:t>dst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urutan</a:t>
            </a:r>
            <a:r>
              <a:rPr lang="en-US" sz="2400" dirty="0" smtClean="0"/>
              <a:t>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terdapat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pita </a:t>
            </a:r>
            <a:r>
              <a:rPr lang="en-US" sz="2400" dirty="0" err="1" smtClean="0"/>
              <a:t>kedua</a:t>
            </a:r>
            <a:r>
              <a:rPr lang="en-US" sz="2400" dirty="0" smtClean="0"/>
              <a:t>, </a:t>
            </a:r>
            <a:r>
              <a:rPr lang="en-US" sz="2400" dirty="0" err="1" smtClean="0"/>
              <a:t>mesin</a:t>
            </a:r>
            <a:r>
              <a:rPr lang="en-US" sz="2400" dirty="0" smtClean="0"/>
              <a:t> </a:t>
            </a:r>
            <a:r>
              <a:rPr lang="en-US" sz="2400" i="1" dirty="0" err="1" smtClean="0"/>
              <a:t>M</a:t>
            </a:r>
            <a:r>
              <a:rPr lang="en-US" sz="2400" i="1" baseline="-25000" dirty="0" err="1" smtClean="0"/>
              <a:t>d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mensimulasikan</a:t>
            </a:r>
            <a:r>
              <a:rPr lang="en-US" sz="2400" dirty="0" smtClean="0"/>
              <a:t> </a:t>
            </a:r>
            <a:r>
              <a:rPr lang="en-US" sz="2400" dirty="0" err="1" smtClean="0"/>
              <a:t>perilaku</a:t>
            </a:r>
            <a:r>
              <a:rPr lang="en-US" sz="2400" dirty="0" smtClean="0"/>
              <a:t> </a:t>
            </a:r>
            <a:r>
              <a:rPr lang="en-US" sz="2400" i="1" dirty="0" err="1" smtClean="0"/>
              <a:t>M</a:t>
            </a:r>
            <a:r>
              <a:rPr lang="en-US" sz="2400" i="1" baseline="-25000" dirty="0" err="1" smtClean="0"/>
              <a:t>n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deterministik</a:t>
            </a:r>
            <a:r>
              <a:rPr lang="en-US" sz="2400" dirty="0" smtClean="0"/>
              <a:t>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nomor</a:t>
            </a:r>
            <a:r>
              <a:rPr lang="en-US" sz="2400" dirty="0" smtClean="0"/>
              <a:t> </a:t>
            </a:r>
            <a:r>
              <a:rPr lang="en-US" sz="2400" dirty="0" err="1" smtClean="0"/>
              <a:t>aksi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sudah</a:t>
            </a:r>
            <a:r>
              <a:rPr lang="en-US" sz="2400" dirty="0" smtClean="0"/>
              <a:t> </a:t>
            </a:r>
            <a:r>
              <a:rPr lang="en-US" sz="2400" dirty="0" err="1" smtClean="0"/>
              <a:t>dibangkitkan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pita </a:t>
            </a:r>
            <a:r>
              <a:rPr lang="en-US" sz="2400" dirty="0" err="1" smtClean="0"/>
              <a:t>kedua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demikian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err="1" smtClean="0"/>
              <a:t>M</a:t>
            </a:r>
            <a:r>
              <a:rPr lang="en-US" sz="2400" i="1" baseline="-25000" dirty="0" err="1" smtClean="0"/>
              <a:t>n</a:t>
            </a:r>
            <a:r>
              <a:rPr lang="en-US" sz="2400" dirty="0" smtClean="0"/>
              <a:t> </a:t>
            </a:r>
            <a:r>
              <a:rPr lang="en-US" sz="2400" dirty="0" err="1" smtClean="0"/>
              <a:t>menerima</a:t>
            </a:r>
            <a:r>
              <a:rPr lang="en-US" sz="2400" dirty="0" smtClean="0"/>
              <a:t> </a:t>
            </a:r>
            <a:r>
              <a:rPr lang="en-US" sz="2400" dirty="0" err="1" smtClean="0"/>
              <a:t>rangkaian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, </a:t>
            </a:r>
            <a:r>
              <a:rPr lang="en-US" sz="2400" dirty="0" err="1" smtClean="0"/>
              <a:t>haruslah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rangkaian</a:t>
            </a:r>
            <a:r>
              <a:rPr lang="en-US" sz="2400" dirty="0" smtClean="0"/>
              <a:t> </a:t>
            </a:r>
            <a:r>
              <a:rPr lang="en-US" sz="2400" dirty="0" err="1" smtClean="0"/>
              <a:t>aksi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menerimanya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rangkaian</a:t>
            </a:r>
            <a:r>
              <a:rPr lang="en-US" sz="2400" dirty="0" smtClean="0"/>
              <a:t> </a:t>
            </a:r>
            <a:r>
              <a:rPr lang="en-US" sz="2400" dirty="0" err="1" smtClean="0"/>
              <a:t>aksi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pita </a:t>
            </a:r>
            <a:r>
              <a:rPr lang="en-US" sz="2400" dirty="0" err="1" smtClean="0"/>
              <a:t>kedua</a:t>
            </a:r>
            <a:r>
              <a:rPr lang="en-US" sz="2400" dirty="0" smtClean="0"/>
              <a:t> </a:t>
            </a:r>
            <a:r>
              <a:rPr lang="en-US" sz="2400" dirty="0" err="1" smtClean="0"/>
              <a:t>dibangkitkan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teratur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i="1" dirty="0" err="1" smtClean="0"/>
              <a:t>M</a:t>
            </a:r>
            <a:r>
              <a:rPr lang="en-US" sz="2400" i="1" baseline="-25000" dirty="0" err="1" smtClean="0"/>
              <a:t>d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saat</a:t>
            </a:r>
            <a:r>
              <a:rPr lang="en-US" sz="2400" dirty="0" smtClean="0"/>
              <a:t> </a:t>
            </a:r>
            <a:r>
              <a:rPr lang="en-US" sz="2400" dirty="0" err="1" smtClean="0"/>
              <a:t>menerima</a:t>
            </a:r>
            <a:r>
              <a:rPr lang="en-US" sz="2400" dirty="0" smtClean="0"/>
              <a:t> </a:t>
            </a:r>
            <a:r>
              <a:rPr lang="en-US" sz="2400" dirty="0" err="1" smtClean="0"/>
              <a:t>rangkaian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Sebaliknya</a:t>
            </a:r>
            <a:r>
              <a:rPr lang="en-US" sz="2400" dirty="0" smtClean="0"/>
              <a:t>,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err="1" smtClean="0"/>
              <a:t>M</a:t>
            </a:r>
            <a:r>
              <a:rPr lang="en-US" sz="2400" i="1" baseline="-25000" dirty="0" err="1" smtClean="0"/>
              <a:t>n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menerima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rangkaian</a:t>
            </a:r>
            <a:r>
              <a:rPr lang="en-US" sz="2400" dirty="0" smtClean="0"/>
              <a:t> </a:t>
            </a:r>
            <a:r>
              <a:rPr lang="en-US" sz="2400" dirty="0" err="1" smtClean="0"/>
              <a:t>aksi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i="1" dirty="0" err="1" smtClean="0"/>
              <a:t>M</a:t>
            </a:r>
            <a:r>
              <a:rPr lang="en-US" sz="2400" i="1" baseline="-25000" dirty="0" err="1" smtClean="0"/>
              <a:t>d</a:t>
            </a:r>
            <a:r>
              <a:rPr lang="en-US" sz="2400" baseline="-250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menerima</a:t>
            </a:r>
            <a:r>
              <a:rPr lang="en-US" sz="2400" dirty="0" smtClean="0"/>
              <a:t> </a:t>
            </a:r>
            <a:r>
              <a:rPr lang="en-US" sz="2400" dirty="0" err="1" smtClean="0"/>
              <a:t>rangkaian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Mesin</a:t>
            </a:r>
            <a:r>
              <a:rPr lang="en-US" dirty="0" smtClean="0"/>
              <a:t> Turing Universal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i="1" dirty="0" smtClean="0"/>
              <a:t>Emulator</a:t>
            </a:r>
            <a:r>
              <a:rPr lang="en-US" sz="2400" dirty="0" smtClean="0"/>
              <a:t>: </a:t>
            </a:r>
            <a:r>
              <a:rPr lang="en-US" sz="2400" dirty="0" err="1" smtClean="0"/>
              <a:t>perangkat</a:t>
            </a:r>
            <a:r>
              <a:rPr lang="en-US" sz="2400" dirty="0" smtClean="0"/>
              <a:t> </a:t>
            </a:r>
            <a:r>
              <a:rPr lang="en-US" sz="2400" dirty="0" err="1" smtClean="0"/>
              <a:t>lunak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menduplikasi</a:t>
            </a:r>
            <a:r>
              <a:rPr lang="en-US" sz="2400" dirty="0" smtClean="0"/>
              <a:t> (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mengemulasi</a:t>
            </a:r>
            <a:r>
              <a:rPr lang="en-US" sz="2400" dirty="0" smtClean="0"/>
              <a:t>)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komputer</a:t>
            </a:r>
            <a:r>
              <a:rPr lang="en-US" sz="2400" dirty="0" smtClean="0"/>
              <a:t> (</a:t>
            </a:r>
            <a:r>
              <a:rPr lang="en-US" sz="2400" i="1" dirty="0" smtClean="0"/>
              <a:t>guest</a:t>
            </a:r>
            <a:r>
              <a:rPr lang="en-US" sz="2400" dirty="0" smtClean="0"/>
              <a:t>)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komputer</a:t>
            </a:r>
            <a:r>
              <a:rPr lang="en-US" sz="2400" dirty="0" smtClean="0"/>
              <a:t> lain (</a:t>
            </a:r>
            <a:r>
              <a:rPr lang="en-US" sz="2400" i="1" dirty="0" smtClean="0"/>
              <a:t>host</a:t>
            </a:r>
            <a:r>
              <a:rPr lang="en-US" sz="2400" dirty="0" smtClean="0"/>
              <a:t>) yang </a:t>
            </a:r>
            <a:r>
              <a:rPr lang="en-US" sz="2400" dirty="0" err="1" smtClean="0"/>
              <a:t>berbeda</a:t>
            </a:r>
            <a:r>
              <a:rPr lang="en-US" sz="2400" dirty="0" smtClean="0"/>
              <a:t> </a:t>
            </a:r>
            <a:r>
              <a:rPr lang="en-US" sz="2400" dirty="0" err="1" smtClean="0"/>
              <a:t>sedemikian</a:t>
            </a:r>
            <a:r>
              <a:rPr lang="en-US" sz="2400" dirty="0" smtClean="0"/>
              <a:t>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kelakuan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diemulasi</a:t>
            </a:r>
            <a:r>
              <a:rPr lang="en-US" sz="2400" dirty="0" smtClean="0"/>
              <a:t> </a:t>
            </a:r>
            <a:r>
              <a:rPr lang="en-US" sz="2400" dirty="0" err="1" smtClean="0"/>
              <a:t>menyerupai</a:t>
            </a:r>
            <a:r>
              <a:rPr lang="en-US" sz="2400" dirty="0" smtClean="0"/>
              <a:t> </a:t>
            </a:r>
            <a:r>
              <a:rPr lang="en-US" sz="2400" dirty="0" err="1" smtClean="0"/>
              <a:t>kelakuan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sebenarnya</a:t>
            </a:r>
            <a:r>
              <a:rPr lang="en-US" sz="2400" dirty="0" smtClean="0"/>
              <a:t> (</a:t>
            </a:r>
            <a:r>
              <a:rPr lang="en-US" sz="2400" i="1" dirty="0" smtClean="0"/>
              <a:t>guest</a:t>
            </a:r>
            <a:r>
              <a:rPr lang="en-US" sz="2400" dirty="0" smtClean="0"/>
              <a:t>).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Contoh</a:t>
            </a:r>
            <a:r>
              <a:rPr lang="en-US" sz="2400" dirty="0" smtClean="0"/>
              <a:t>: </a:t>
            </a:r>
            <a:r>
              <a:rPr lang="en-US" sz="2400" i="1" dirty="0" smtClean="0"/>
              <a:t>emulator</a:t>
            </a:r>
            <a:r>
              <a:rPr lang="en-US" sz="2400" dirty="0" smtClean="0"/>
              <a:t> </a:t>
            </a:r>
            <a:r>
              <a:rPr lang="en-US" sz="2400" dirty="0" err="1" smtClean="0"/>
              <a:t>ponsel</a:t>
            </a:r>
            <a:r>
              <a:rPr lang="en-US" sz="2400" dirty="0" smtClean="0"/>
              <a:t> Nokia yang </a:t>
            </a:r>
            <a:r>
              <a:rPr lang="en-US" sz="2400" dirty="0" err="1" smtClean="0"/>
              <a:t>djalankan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komputer</a:t>
            </a:r>
            <a:r>
              <a:rPr lang="en-US" sz="2400" dirty="0" smtClean="0"/>
              <a:t> </a:t>
            </a:r>
            <a:r>
              <a:rPr lang="en-US" sz="2400" i="1" dirty="0" smtClean="0"/>
              <a:t>desktop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, emulator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mengetahui</a:t>
            </a:r>
            <a:r>
              <a:rPr lang="en-US" sz="2400" dirty="0" smtClean="0"/>
              <a:t> </a:t>
            </a:r>
            <a:r>
              <a:rPr lang="en-US" sz="2400" dirty="0" err="1" smtClean="0"/>
              <a:t>karakteristik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komputer</a:t>
            </a:r>
            <a:r>
              <a:rPr lang="en-US" sz="2400" dirty="0" smtClean="0"/>
              <a:t> </a:t>
            </a:r>
            <a:r>
              <a:rPr lang="en-US" sz="2400" i="1" dirty="0" smtClean="0"/>
              <a:t>guest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Rumah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Buatlah</a:t>
            </a:r>
            <a:r>
              <a:rPr lang="en-US" sz="2400" dirty="0" smtClean="0"/>
              <a:t> </a:t>
            </a:r>
            <a:r>
              <a:rPr lang="en-US" sz="2400" dirty="0" err="1" smtClean="0"/>
              <a:t>laporan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berisi</a:t>
            </a:r>
            <a:r>
              <a:rPr lang="en-US" sz="2400" dirty="0" smtClean="0"/>
              <a:t> </a:t>
            </a:r>
            <a:r>
              <a:rPr lang="en-US" sz="2400" dirty="0" err="1" smtClean="0"/>
              <a:t>segala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 </a:t>
            </a:r>
            <a:r>
              <a:rPr lang="en-US" sz="2400" dirty="0" err="1" smtClean="0"/>
              <a:t>tentang</a:t>
            </a:r>
            <a:r>
              <a:rPr lang="en-US" sz="2400" dirty="0" smtClean="0"/>
              <a:t> </a:t>
            </a:r>
            <a:r>
              <a:rPr lang="en-US" sz="2400" dirty="0" err="1" smtClean="0"/>
              <a:t>salah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tiga</a:t>
            </a:r>
            <a:r>
              <a:rPr lang="en-US" sz="2400" dirty="0" smtClean="0"/>
              <a:t> </a:t>
            </a:r>
            <a:r>
              <a:rPr lang="en-US" sz="2400" dirty="0" err="1" smtClean="0"/>
              <a:t>varian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</a:t>
            </a:r>
            <a:r>
              <a:rPr lang="en-US" sz="2400" dirty="0" smtClean="0"/>
              <a:t>Turing: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berpita</a:t>
            </a:r>
            <a:r>
              <a:rPr lang="en-US" sz="2400" dirty="0" smtClean="0"/>
              <a:t> </a:t>
            </a:r>
            <a:r>
              <a:rPr lang="en-US" sz="2400" dirty="0" err="1" smtClean="0"/>
              <a:t>banyak</a:t>
            </a:r>
            <a:r>
              <a:rPr lang="en-US" sz="2400" dirty="0" smtClean="0"/>
              <a:t>,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multi </a:t>
            </a:r>
            <a:r>
              <a:rPr lang="en-US" sz="2400" dirty="0" err="1" smtClean="0"/>
              <a:t>dimensi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err="1" smtClean="0"/>
              <a:t>multihead</a:t>
            </a:r>
            <a:r>
              <a:rPr lang="en-US" sz="2400" dirty="0" smtClean="0"/>
              <a:t>. </a:t>
            </a:r>
            <a:r>
              <a:rPr lang="en-US" sz="2400" dirty="0" err="1" smtClean="0"/>
              <a:t>Laporan</a:t>
            </a:r>
            <a:r>
              <a:rPr lang="en-US" sz="2400" dirty="0" smtClean="0"/>
              <a:t> </a:t>
            </a:r>
            <a:r>
              <a:rPr lang="en-US" sz="2400" dirty="0" err="1" smtClean="0"/>
              <a:t>berisi</a:t>
            </a:r>
            <a:r>
              <a:rPr lang="en-US" sz="2400" dirty="0" smtClean="0"/>
              <a:t>: </a:t>
            </a:r>
          </a:p>
          <a:p>
            <a:pPr>
              <a:buNone/>
            </a:pPr>
            <a:r>
              <a:rPr lang="en-US" sz="2400" dirty="0" smtClean="0"/>
              <a:t>	 - </a:t>
            </a:r>
            <a:r>
              <a:rPr lang="en-US" sz="2400" dirty="0" err="1" smtClean="0"/>
              <a:t>deskripsi</a:t>
            </a:r>
            <a:r>
              <a:rPr lang="en-US" sz="2400" dirty="0" smtClean="0"/>
              <a:t>/</a:t>
            </a:r>
            <a:r>
              <a:rPr lang="en-US" sz="2400" dirty="0" err="1" smtClean="0"/>
              <a:t>spesifikasi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tersebut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-  </a:t>
            </a:r>
            <a:r>
              <a:rPr lang="en-US" sz="2400" dirty="0" err="1" smtClean="0"/>
              <a:t>ekivalennya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biasa</a:t>
            </a:r>
            <a:r>
              <a:rPr lang="en-US" sz="2400" dirty="0" smtClean="0"/>
              <a:t> (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biasa</a:t>
            </a:r>
            <a:r>
              <a:rPr lang="en-US" sz="2400" dirty="0" smtClean="0"/>
              <a:t> </a:t>
            </a:r>
            <a:r>
              <a:rPr lang="en-US" sz="2400" dirty="0" err="1" smtClean="0"/>
              <a:t>mensimulasikan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varian</a:t>
            </a:r>
            <a:r>
              <a:rPr lang="en-US" sz="2400" dirty="0" smtClean="0"/>
              <a:t>,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varian</a:t>
            </a:r>
            <a:r>
              <a:rPr lang="en-US" sz="2400" dirty="0" smtClean="0"/>
              <a:t> </a:t>
            </a:r>
            <a:r>
              <a:rPr lang="en-US" sz="2400" dirty="0" err="1" smtClean="0"/>
              <a:t>mensimulasikan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biasa</a:t>
            </a:r>
            <a:r>
              <a:rPr lang="en-US" sz="2400" dirty="0" smtClean="0"/>
              <a:t>).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Hal yang </a:t>
            </a:r>
            <a:r>
              <a:rPr lang="en-US" sz="2800" dirty="0" err="1" smtClean="0"/>
              <a:t>serupa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pula </a:t>
            </a:r>
            <a:r>
              <a:rPr lang="en-US" sz="2800" dirty="0" err="1" smtClean="0"/>
              <a:t>dilakukan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</a:t>
            </a:r>
            <a:r>
              <a:rPr lang="en-US" sz="2800" dirty="0" err="1" smtClean="0"/>
              <a:t>sebuah</a:t>
            </a:r>
            <a:r>
              <a:rPr lang="en-US" sz="2800" dirty="0" smtClean="0"/>
              <a:t> </a:t>
            </a:r>
            <a:r>
              <a:rPr lang="en-US" sz="2800" dirty="0" err="1" smtClean="0"/>
              <a:t>mesin</a:t>
            </a:r>
            <a:r>
              <a:rPr lang="en-US" sz="2800" dirty="0" smtClean="0"/>
              <a:t> Turing.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dirty="0" err="1" smtClean="0"/>
              <a:t>karakteristik</a:t>
            </a:r>
            <a:r>
              <a:rPr lang="en-US" sz="2800" dirty="0" smtClean="0"/>
              <a:t> </a:t>
            </a:r>
            <a:r>
              <a:rPr lang="en-US" sz="2800" dirty="0" err="1" smtClean="0"/>
              <a:t>mesin</a:t>
            </a:r>
            <a:r>
              <a:rPr lang="en-US" sz="2800" dirty="0" smtClean="0"/>
              <a:t> Turing </a:t>
            </a:r>
            <a:r>
              <a:rPr lang="en-US" sz="2800" i="1" dirty="0" smtClean="0"/>
              <a:t>T</a:t>
            </a:r>
            <a:r>
              <a:rPr lang="en-US" sz="2800" dirty="0" smtClean="0"/>
              <a:t> </a:t>
            </a:r>
            <a:r>
              <a:rPr lang="en-US" sz="2800" dirty="0" err="1" smtClean="0"/>
              <a:t>disajikan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pengkodean</a:t>
            </a:r>
            <a:r>
              <a:rPr lang="en-US" sz="2800" dirty="0" smtClean="0"/>
              <a:t> </a:t>
            </a:r>
            <a:r>
              <a:rPr lang="en-US" sz="2800" dirty="0" err="1" smtClean="0"/>
              <a:t>tertentu</a:t>
            </a:r>
            <a:r>
              <a:rPr lang="en-US" sz="2800" dirty="0" smtClean="0"/>
              <a:t>, </a:t>
            </a:r>
            <a:r>
              <a:rPr lang="en-US" sz="2800" dirty="0" err="1" smtClean="0"/>
              <a:t>maka</a:t>
            </a:r>
            <a:r>
              <a:rPr lang="en-US" sz="2800" dirty="0" smtClean="0"/>
              <a:t>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dibuat</a:t>
            </a:r>
            <a:r>
              <a:rPr lang="en-US" sz="2800" dirty="0" smtClean="0"/>
              <a:t> </a:t>
            </a:r>
            <a:r>
              <a:rPr lang="en-US" sz="2800" dirty="0" err="1" smtClean="0"/>
              <a:t>mesin</a:t>
            </a:r>
            <a:r>
              <a:rPr lang="en-US" sz="2800" dirty="0" smtClean="0"/>
              <a:t> Turing lain (</a:t>
            </a:r>
            <a:r>
              <a:rPr lang="en-US" sz="2800" dirty="0" err="1" smtClean="0"/>
              <a:t>sebut</a:t>
            </a:r>
            <a:r>
              <a:rPr lang="en-US" sz="2800" dirty="0" smtClean="0"/>
              <a:t> </a:t>
            </a:r>
            <a:r>
              <a:rPr lang="en-US" sz="2800" dirty="0" err="1" smtClean="0"/>
              <a:t>saja</a:t>
            </a:r>
            <a:r>
              <a:rPr lang="en-US" sz="2800" dirty="0" smtClean="0"/>
              <a:t> </a:t>
            </a:r>
            <a:r>
              <a:rPr lang="en-US" sz="2800" i="1" dirty="0" smtClean="0"/>
              <a:t>U</a:t>
            </a:r>
            <a:r>
              <a:rPr lang="en-US" sz="2800" dirty="0" smtClean="0"/>
              <a:t>) yang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mensimulasikan</a:t>
            </a:r>
            <a:r>
              <a:rPr lang="en-US" sz="2800" dirty="0" smtClean="0"/>
              <a:t> </a:t>
            </a:r>
            <a:r>
              <a:rPr lang="en-US" sz="2800" dirty="0" err="1" smtClean="0"/>
              <a:t>perilaku</a:t>
            </a:r>
            <a:r>
              <a:rPr lang="en-US" sz="2800" dirty="0" smtClean="0"/>
              <a:t> </a:t>
            </a:r>
            <a:r>
              <a:rPr lang="en-US" sz="2800" i="1" dirty="0" smtClean="0"/>
              <a:t>T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membaca</a:t>
            </a:r>
            <a:r>
              <a:rPr lang="en-US" sz="2800" dirty="0" smtClean="0"/>
              <a:t> </a:t>
            </a:r>
            <a:r>
              <a:rPr lang="en-US" sz="2800" dirty="0" err="1" smtClean="0"/>
              <a:t>pengkodean</a:t>
            </a:r>
            <a:r>
              <a:rPr lang="en-US" sz="2800" dirty="0" smtClean="0"/>
              <a:t> </a:t>
            </a:r>
            <a:r>
              <a:rPr lang="en-US" sz="2800" dirty="0" err="1" smtClean="0"/>
              <a:t>tersebut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Mesin</a:t>
            </a:r>
            <a:r>
              <a:rPr lang="en-US" sz="2800" dirty="0" smtClean="0"/>
              <a:t> Turing </a:t>
            </a:r>
            <a:r>
              <a:rPr lang="en-US" sz="2800" i="1" dirty="0" smtClean="0"/>
              <a:t>U</a:t>
            </a:r>
            <a:r>
              <a:rPr lang="en-US" sz="2800" dirty="0" smtClean="0"/>
              <a:t> </a:t>
            </a:r>
            <a:r>
              <a:rPr lang="en-US" sz="2800" dirty="0" err="1" smtClean="0"/>
              <a:t>seperti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dinamakan</a:t>
            </a:r>
            <a:r>
              <a:rPr lang="en-US" sz="2800" dirty="0" smtClean="0"/>
              <a:t> </a:t>
            </a:r>
            <a:r>
              <a:rPr lang="en-US" sz="2800" dirty="0" err="1" smtClean="0"/>
              <a:t>mesin</a:t>
            </a:r>
            <a:r>
              <a:rPr lang="en-US" sz="2800" dirty="0" smtClean="0"/>
              <a:t> Turing universal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Pembentukan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kode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menggambarkan</a:t>
            </a:r>
            <a:r>
              <a:rPr lang="en-US" sz="2400" dirty="0" smtClean="0"/>
              <a:t> </a:t>
            </a:r>
            <a:r>
              <a:rPr lang="en-US" sz="2400" dirty="0" err="1" smtClean="0"/>
              <a:t>karakteristik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</a:t>
            </a:r>
          </a:p>
          <a:p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US" sz="2400" i="1" dirty="0" smtClean="0"/>
              <a:t>T</a:t>
            </a:r>
            <a:r>
              <a:rPr lang="en-US" sz="2400" dirty="0" smtClean="0"/>
              <a:t> = (</a:t>
            </a:r>
            <a:r>
              <a:rPr lang="en-US" sz="2400" i="1" dirty="0" smtClean="0"/>
              <a:t>Q</a:t>
            </a:r>
            <a:r>
              <a:rPr lang="en-US" sz="2400" dirty="0" smtClean="0"/>
              <a:t>, {0, 1}, {0, 1, </a:t>
            </a:r>
            <a:r>
              <a:rPr lang="en-US" sz="2400" i="1" dirty="0" smtClean="0"/>
              <a:t>B</a:t>
            </a:r>
            <a:r>
              <a:rPr lang="en-US" sz="2400" dirty="0" smtClean="0"/>
              <a:t>}, </a:t>
            </a:r>
            <a:r>
              <a:rPr lang="en-US" sz="2400" dirty="0" smtClean="0">
                <a:sym typeface="Symbol"/>
              </a:rPr>
              <a:t>, 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, {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})</a:t>
            </a:r>
            <a:endParaRPr lang="en-US" sz="2400" dirty="0" smtClean="0"/>
          </a:p>
          <a:p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cara</a:t>
            </a:r>
            <a:r>
              <a:rPr lang="en-US" sz="2400" dirty="0" smtClean="0"/>
              <a:t>:</a:t>
            </a:r>
          </a:p>
          <a:p>
            <a:pPr>
              <a:buNone/>
            </a:pPr>
            <a:endParaRPr lang="en-US" sz="2400" dirty="0" smtClean="0"/>
          </a:p>
          <a:p>
            <a:pPr marL="738188" indent="-738188">
              <a:buNone/>
            </a:pPr>
            <a:r>
              <a:rPr lang="en-US" sz="2400" dirty="0" smtClean="0"/>
              <a:t>     (a) </a:t>
            </a:r>
            <a:r>
              <a:rPr lang="en-US" sz="2400" dirty="0" err="1" smtClean="0"/>
              <a:t>Simbol-simbol</a:t>
            </a:r>
            <a:r>
              <a:rPr lang="en-US" sz="2400" dirty="0" smtClean="0"/>
              <a:t> 0, 1,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B</a:t>
            </a:r>
            <a:r>
              <a:rPr lang="en-US" sz="2400" dirty="0" smtClean="0"/>
              <a:t> </a:t>
            </a:r>
            <a:r>
              <a:rPr lang="en-US" sz="2400" dirty="0" err="1" smtClean="0"/>
              <a:t>dilambangkan</a:t>
            </a:r>
            <a:r>
              <a:rPr lang="en-US" sz="2400" dirty="0" smtClean="0"/>
              <a:t> </a:t>
            </a:r>
            <a:r>
              <a:rPr lang="en-US" sz="2400" dirty="0" err="1" smtClean="0"/>
              <a:t>berturut-turut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.  </a:t>
            </a:r>
          </a:p>
          <a:p>
            <a:pPr marL="738188" indent="-738188">
              <a:buNone/>
            </a:pPr>
            <a:endParaRPr lang="en-US" sz="2400" dirty="0" smtClean="0"/>
          </a:p>
          <a:p>
            <a:pPr marL="738188" indent="-738188">
              <a:buNone/>
            </a:pPr>
            <a:r>
              <a:rPr lang="en-US" sz="2400" dirty="0" smtClean="0"/>
              <a:t>     (b) </a:t>
            </a:r>
            <a:r>
              <a:rPr lang="en-US" sz="2400" dirty="0" err="1" smtClean="0"/>
              <a:t>Arah</a:t>
            </a:r>
            <a:r>
              <a:rPr lang="en-US" sz="2400" dirty="0" smtClean="0"/>
              <a:t> </a:t>
            </a:r>
            <a:r>
              <a:rPr lang="en-US" sz="2400" dirty="0" err="1" smtClean="0"/>
              <a:t>gerakan</a:t>
            </a:r>
            <a:r>
              <a:rPr lang="en-US" sz="2400" dirty="0" smtClean="0"/>
              <a:t> </a:t>
            </a:r>
            <a:r>
              <a:rPr lang="en-US" sz="2400" i="1" dirty="0" smtClean="0"/>
              <a:t>L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R</a:t>
            </a:r>
            <a:r>
              <a:rPr lang="en-US" sz="2400" dirty="0" smtClean="0"/>
              <a:t> </a:t>
            </a:r>
            <a:r>
              <a:rPr lang="en-US" sz="2400" dirty="0" err="1" smtClean="0"/>
              <a:t>dilambangkan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i="1" dirty="0" smtClean="0"/>
              <a:t>D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D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.     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marL="738188" indent="-738188">
              <a:buNone/>
            </a:pPr>
            <a:r>
              <a:rPr lang="en-US" sz="2400" dirty="0" smtClean="0"/>
              <a:t>     (c) 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gerakan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T</a:t>
            </a:r>
            <a:r>
              <a:rPr lang="en-US" sz="2400" dirty="0" smtClean="0"/>
              <a:t>, </a:t>
            </a:r>
            <a:r>
              <a:rPr lang="en-US" sz="2400" dirty="0" smtClean="0">
                <a:sym typeface="Symbol"/>
              </a:rPr>
              <a:t>(</a:t>
            </a:r>
            <a:r>
              <a:rPr lang="en-US" sz="2400" i="1" dirty="0" err="1" smtClean="0">
                <a:sym typeface="Symbol"/>
              </a:rPr>
              <a:t>q</a:t>
            </a:r>
            <a:r>
              <a:rPr lang="en-US" sz="2400" i="1" baseline="-25000" dirty="0" err="1" smtClean="0">
                <a:sym typeface="Symbol"/>
              </a:rPr>
              <a:t>i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err="1" smtClean="0">
                <a:sym typeface="Symbol"/>
              </a:rPr>
              <a:t>X</a:t>
            </a:r>
            <a:r>
              <a:rPr lang="en-US" sz="2400" i="1" baseline="-25000" dirty="0" err="1" smtClean="0">
                <a:sym typeface="Symbol"/>
              </a:rPr>
              <a:t>j</a:t>
            </a:r>
            <a:r>
              <a:rPr lang="en-US" sz="2400" dirty="0" smtClean="0">
                <a:sym typeface="Symbol"/>
              </a:rPr>
              <a:t>) = (</a:t>
            </a:r>
            <a:r>
              <a:rPr lang="en-US" sz="2400" i="1" dirty="0" err="1" smtClean="0">
                <a:sym typeface="Symbol"/>
              </a:rPr>
              <a:t>q</a:t>
            </a:r>
            <a:r>
              <a:rPr lang="en-US" sz="2400" i="1" baseline="-25000" dirty="0" err="1" smtClean="0">
                <a:sym typeface="Symbol"/>
              </a:rPr>
              <a:t>k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X</a:t>
            </a:r>
            <a:r>
              <a:rPr lang="en-US" sz="2400" i="1" baseline="-25000" dirty="0" smtClean="0">
                <a:sym typeface="Symbol"/>
              </a:rPr>
              <a:t>l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D</a:t>
            </a:r>
            <a:r>
              <a:rPr lang="en-US" sz="2400" i="1" baseline="-25000" dirty="0" smtClean="0">
                <a:sym typeface="Symbol"/>
              </a:rPr>
              <a:t>m</a:t>
            </a:r>
            <a:r>
              <a:rPr lang="en-US" sz="2400" dirty="0" smtClean="0">
                <a:sym typeface="Symbol"/>
              </a:rPr>
              <a:t>), </a:t>
            </a:r>
            <a:r>
              <a:rPr lang="en-US" sz="2400" dirty="0" err="1" smtClean="0">
                <a:sym typeface="Symbol"/>
              </a:rPr>
              <a:t>dapat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dituliskan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sebagai</a:t>
            </a:r>
            <a:r>
              <a:rPr lang="en-US" sz="2400" dirty="0" smtClean="0">
                <a:sym typeface="Symbol"/>
              </a:rPr>
              <a:t> 5-t</a:t>
            </a:r>
            <a:r>
              <a:rPr lang="en-US" sz="2400" i="1" dirty="0" smtClean="0">
                <a:sym typeface="Symbol"/>
              </a:rPr>
              <a:t>upl</a:t>
            </a:r>
            <a:r>
              <a:rPr lang="en-US" sz="2400" dirty="0" smtClean="0">
                <a:sym typeface="Symbol"/>
              </a:rPr>
              <a:t>e (</a:t>
            </a:r>
            <a:r>
              <a:rPr lang="en-US" sz="2400" i="1" dirty="0" err="1" smtClean="0">
                <a:sym typeface="Symbol"/>
              </a:rPr>
              <a:t>i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j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k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l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m</a:t>
            </a:r>
            <a:r>
              <a:rPr lang="en-US" sz="2400" dirty="0" smtClean="0">
                <a:sym typeface="Symbol"/>
              </a:rPr>
              <a:t>) yang </a:t>
            </a:r>
            <a:r>
              <a:rPr lang="en-US" sz="2400" dirty="0" err="1" smtClean="0">
                <a:sym typeface="Symbol"/>
              </a:rPr>
              <a:t>dikodekan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sebagai</a:t>
            </a:r>
            <a:r>
              <a:rPr lang="en-US" sz="2400" dirty="0" smtClean="0">
                <a:sym typeface="Symbol"/>
              </a:rPr>
              <a:t> string </a:t>
            </a:r>
            <a:r>
              <a:rPr lang="en-US" sz="2400" dirty="0" err="1" smtClean="0">
                <a:sym typeface="Symbol"/>
              </a:rPr>
              <a:t>biner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C</a:t>
            </a:r>
            <a:r>
              <a:rPr lang="en-US" sz="2400" dirty="0" smtClean="0">
                <a:sym typeface="Symbol"/>
              </a:rPr>
              <a:t> = 0</a:t>
            </a:r>
            <a:r>
              <a:rPr lang="en-US" sz="2400" i="1" baseline="30000" dirty="0" smtClean="0">
                <a:sym typeface="Symbol"/>
              </a:rPr>
              <a:t>i </a:t>
            </a:r>
            <a:r>
              <a:rPr lang="en-US" sz="2400" dirty="0" smtClean="0">
                <a:sym typeface="Symbol"/>
              </a:rPr>
              <a:t>10</a:t>
            </a:r>
            <a:r>
              <a:rPr lang="en-US" sz="2400" i="1" baseline="30000" dirty="0" smtClean="0">
                <a:sym typeface="Symbol"/>
              </a:rPr>
              <a:t>j</a:t>
            </a:r>
            <a:r>
              <a:rPr lang="en-US" sz="2400" dirty="0" smtClean="0">
                <a:sym typeface="Symbol"/>
              </a:rPr>
              <a:t>10</a:t>
            </a:r>
            <a:r>
              <a:rPr lang="en-US" sz="2400" i="1" baseline="30000" dirty="0" smtClean="0">
                <a:sym typeface="Symbol"/>
              </a:rPr>
              <a:t>k</a:t>
            </a:r>
            <a:r>
              <a:rPr lang="en-US" sz="2400" dirty="0" smtClean="0">
                <a:sym typeface="Symbol"/>
              </a:rPr>
              <a:t>10</a:t>
            </a:r>
            <a:r>
              <a:rPr lang="en-US" sz="2400" i="1" baseline="30000" dirty="0" smtClean="0">
                <a:sym typeface="Symbol"/>
              </a:rPr>
              <a:t>l</a:t>
            </a:r>
            <a:r>
              <a:rPr lang="en-US" sz="2400" dirty="0" smtClean="0">
                <a:sym typeface="Symbol"/>
              </a:rPr>
              <a:t>10</a:t>
            </a:r>
            <a:r>
              <a:rPr lang="en-US" sz="2400" i="1" baseline="30000" dirty="0" smtClean="0">
                <a:sym typeface="Symbol"/>
              </a:rPr>
              <a:t>m</a:t>
            </a:r>
            <a:endParaRPr lang="en-US" sz="2400" i="1" baseline="30000" dirty="0" smtClean="0"/>
          </a:p>
          <a:p>
            <a:pPr marL="738188" indent="-738188">
              <a:buNone/>
            </a:pPr>
            <a:endParaRPr lang="en-US" sz="2400" dirty="0" smtClean="0"/>
          </a:p>
          <a:p>
            <a:pPr marL="738188" indent="-738188">
              <a:buNone/>
            </a:pPr>
            <a:r>
              <a:rPr lang="en-US" sz="2400" dirty="0" smtClean="0"/>
              <a:t>     (d)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T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sebanyak</a:t>
            </a:r>
            <a:r>
              <a:rPr lang="en-US" sz="2400" dirty="0" smtClean="0"/>
              <a:t> </a:t>
            </a:r>
            <a:r>
              <a:rPr lang="en-US" sz="2400" i="1" dirty="0" smtClean="0"/>
              <a:t>r</a:t>
            </a:r>
            <a:r>
              <a:rPr lang="en-US" sz="2400" dirty="0" smtClean="0"/>
              <a:t> </a:t>
            </a:r>
            <a:r>
              <a:rPr lang="en-US" sz="2400" dirty="0" err="1" smtClean="0"/>
              <a:t>gerakan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seluruh</a:t>
            </a:r>
            <a:r>
              <a:rPr lang="en-US" sz="2400" dirty="0" smtClean="0"/>
              <a:t> </a:t>
            </a:r>
            <a:r>
              <a:rPr lang="en-US" sz="2400" dirty="0" err="1" smtClean="0"/>
              <a:t>pergerakan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dikodekan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: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111</a:t>
            </a:r>
            <a:r>
              <a:rPr lang="en-US" sz="2400" i="1" dirty="0" smtClean="0"/>
              <a:t>C 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11</a:t>
            </a:r>
            <a:r>
              <a:rPr lang="en-US" sz="2400" i="1" dirty="0" smtClean="0"/>
              <a:t>C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11…11</a:t>
            </a:r>
            <a:r>
              <a:rPr lang="en-US" sz="2400" i="1" dirty="0" smtClean="0"/>
              <a:t>C</a:t>
            </a:r>
            <a:r>
              <a:rPr lang="en-US" sz="2400" i="1" baseline="-25000" dirty="0" smtClean="0"/>
              <a:t>r</a:t>
            </a:r>
            <a:r>
              <a:rPr lang="en-US" sz="2400" dirty="0" smtClean="0"/>
              <a:t>111  </a:t>
            </a:r>
          </a:p>
          <a:p>
            <a:pPr marL="738188" indent="-401638">
              <a:buNone/>
            </a:pPr>
            <a:endParaRPr lang="en-US" sz="2400" dirty="0" smtClean="0"/>
          </a:p>
          <a:p>
            <a:pPr marL="738188" indent="-401638">
              <a:buNone/>
            </a:pPr>
            <a:r>
              <a:rPr lang="en-US" sz="2400" dirty="0" smtClean="0"/>
              <a:t>(e) </a:t>
            </a:r>
            <a:r>
              <a:rPr lang="en-US" sz="2400" dirty="0" err="1" smtClean="0"/>
              <a:t>Rangkaian</a:t>
            </a:r>
            <a:r>
              <a:rPr lang="en-US" sz="2400" dirty="0" smtClean="0"/>
              <a:t> </a:t>
            </a:r>
            <a:r>
              <a:rPr lang="en-US" sz="2400" dirty="0" err="1" smtClean="0"/>
              <a:t>kode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menyatakan</a:t>
            </a:r>
            <a:r>
              <a:rPr lang="en-US" sz="2400" dirty="0" smtClean="0"/>
              <a:t> </a:t>
            </a:r>
            <a:r>
              <a:rPr lang="en-US" sz="2400" dirty="0" err="1" smtClean="0"/>
              <a:t>perilaku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</a:t>
            </a:r>
            <a:r>
              <a:rPr lang="en-US" sz="2400" i="1" dirty="0" smtClean="0"/>
              <a:t>T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dijadikan</a:t>
            </a:r>
            <a:r>
              <a:rPr lang="en-US" sz="2400" dirty="0" smtClean="0"/>
              <a:t> input </a:t>
            </a:r>
            <a:r>
              <a:rPr lang="en-US" sz="2400" dirty="0" err="1" smtClean="0"/>
              <a:t>bagai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U</a:t>
            </a:r>
            <a:r>
              <a:rPr lang="en-US" sz="2400" dirty="0" smtClean="0"/>
              <a:t> yang </a:t>
            </a:r>
            <a:r>
              <a:rPr lang="en-US" sz="2400" dirty="0" err="1" smtClean="0"/>
              <a:t>kemudian</a:t>
            </a:r>
            <a:r>
              <a:rPr lang="en-US" sz="2400" dirty="0" smtClean="0"/>
              <a:t> </a:t>
            </a:r>
            <a:r>
              <a:rPr lang="en-US" sz="2400" dirty="0" err="1" smtClean="0"/>
              <a:t>meniru</a:t>
            </a:r>
            <a:r>
              <a:rPr lang="en-US" sz="2400" dirty="0" smtClean="0"/>
              <a:t> </a:t>
            </a:r>
            <a:r>
              <a:rPr lang="en-US" sz="2400" dirty="0" err="1" smtClean="0"/>
              <a:t>perilaku</a:t>
            </a:r>
            <a:r>
              <a:rPr lang="en-US" sz="2400" dirty="0" smtClean="0"/>
              <a:t> T.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en-US" sz="2400" b="1" dirty="0" err="1" smtClean="0"/>
              <a:t>Contoh</a:t>
            </a:r>
            <a:r>
              <a:rPr lang="en-US" sz="2400" dirty="0" smtClean="0"/>
              <a:t>: </a:t>
            </a:r>
            <a:r>
              <a:rPr lang="en-US" sz="2400" dirty="0" err="1" smtClean="0"/>
              <a:t>Misalkan</a:t>
            </a:r>
            <a:r>
              <a:rPr lang="en-US" sz="2400" dirty="0" smtClean="0"/>
              <a:t> </a:t>
            </a:r>
            <a:r>
              <a:rPr lang="en-US" sz="2400" dirty="0" err="1" smtClean="0"/>
              <a:t>terdapat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yang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gerakan</a:t>
            </a:r>
            <a:r>
              <a:rPr lang="en-US" sz="2400" dirty="0" smtClean="0"/>
              <a:t>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tabel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err="1" smtClean="0"/>
              <a:t>Pengkodean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gerakan</a:t>
            </a:r>
            <a:r>
              <a:rPr lang="en-US" sz="2400" dirty="0" smtClean="0"/>
              <a:t> </a:t>
            </a:r>
            <a:r>
              <a:rPr lang="en-US" sz="2400" dirty="0" err="1" smtClean="0"/>
              <a:t>ditunjukkan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tabel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0" y="1905000"/>
          <a:ext cx="54356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8900"/>
                <a:gridCol w="1358900"/>
                <a:gridCol w="1358900"/>
                <a:gridCol w="1358900"/>
              </a:tblGrid>
              <a:tr h="22860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1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2</a:t>
                      </a:r>
                      <a:r>
                        <a:rPr lang="en-US" sz="2400" dirty="0" smtClean="0"/>
                        <a:t>, 0,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2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3</a:t>
                      </a:r>
                      <a:r>
                        <a:rPr lang="en-US" sz="2400" dirty="0" smtClean="0"/>
                        <a:t>, 1, </a:t>
                      </a:r>
                      <a:r>
                        <a:rPr lang="en-US" sz="2400" i="1" dirty="0" smtClean="0"/>
                        <a:t>L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2</a:t>
                      </a:r>
                      <a:r>
                        <a:rPr lang="en-US" sz="2400" dirty="0" smtClean="0"/>
                        <a:t>, 1,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3</a:t>
                      </a:r>
                      <a:r>
                        <a:rPr lang="en-US" sz="2400" dirty="0" smtClean="0"/>
                        <a:t>, 1, </a:t>
                      </a:r>
                      <a:r>
                        <a:rPr lang="en-US" sz="2400" i="1" dirty="0" smtClean="0"/>
                        <a:t>L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3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4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0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3</a:t>
                      </a:r>
                      <a:r>
                        <a:rPr lang="en-US" sz="2400" dirty="0" smtClean="0"/>
                        <a:t>, 1,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4</a:t>
                      </a:r>
                      <a:r>
                        <a:rPr lang="en-US" sz="2400" dirty="0" smtClean="0"/>
                        <a:t>, 0,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4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150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2400" dirty="0" smtClean="0"/>
          </a:p>
          <a:p>
            <a:r>
              <a:rPr lang="en-US" sz="2400" dirty="0" err="1" smtClean="0"/>
              <a:t>Berdasarkan</a:t>
            </a:r>
            <a:r>
              <a:rPr lang="en-US" sz="2400" dirty="0" smtClean="0"/>
              <a:t> </a:t>
            </a:r>
            <a:r>
              <a:rPr lang="en-US" sz="2400" dirty="0" err="1" smtClean="0"/>
              <a:t>kode</a:t>
            </a:r>
            <a:r>
              <a:rPr lang="en-US" sz="2400" dirty="0" smtClean="0"/>
              <a:t> </a:t>
            </a:r>
            <a:r>
              <a:rPr lang="en-US" sz="2400" dirty="0" err="1" smtClean="0"/>
              <a:t>gerakan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disajikan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tabel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kode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dituliskan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 	</a:t>
            </a:r>
            <a:r>
              <a:rPr lang="en-US" sz="2400" dirty="0" smtClean="0">
                <a:solidFill>
                  <a:srgbClr val="FF0000"/>
                </a:solidFill>
              </a:rPr>
              <a:t>111</a:t>
            </a:r>
            <a:r>
              <a:rPr lang="en-US" sz="2400" dirty="0" smtClean="0"/>
              <a:t>010010010100</a:t>
            </a:r>
            <a:r>
              <a:rPr lang="en-US" sz="2400" dirty="0" smtClean="0">
                <a:solidFill>
                  <a:srgbClr val="FF0000"/>
                </a:solidFill>
              </a:rPr>
              <a:t>11</a:t>
            </a:r>
            <a:r>
              <a:rPr lang="en-US" sz="2400" dirty="0" smtClean="0"/>
              <a:t> 0010100010010</a:t>
            </a:r>
            <a:r>
              <a:rPr lang="en-US" sz="2400" dirty="0" smtClean="0">
                <a:solidFill>
                  <a:srgbClr val="FF0000"/>
                </a:solidFill>
              </a:rPr>
              <a:t>11</a:t>
            </a:r>
            <a:r>
              <a:rPr lang="en-US" sz="2400" dirty="0" smtClean="0"/>
              <a:t>00100100100100</a:t>
            </a:r>
            <a:r>
              <a:rPr lang="en-US" sz="2400" dirty="0" smtClean="0">
                <a:solidFill>
                  <a:srgbClr val="FF0000"/>
                </a:solidFill>
              </a:rPr>
              <a:t>11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	001000100010010</a:t>
            </a:r>
            <a:r>
              <a:rPr lang="en-US" sz="2400" dirty="0" smtClean="0">
                <a:solidFill>
                  <a:srgbClr val="FF0000"/>
                </a:solidFill>
              </a:rPr>
              <a:t>11</a:t>
            </a:r>
            <a:r>
              <a:rPr lang="en-US" sz="2400" dirty="0" smtClean="0"/>
              <a:t> 000101000010100</a:t>
            </a:r>
            <a:r>
              <a:rPr lang="en-US" sz="2400" dirty="0" smtClean="0">
                <a:solidFill>
                  <a:srgbClr val="FF0000"/>
                </a:solidFill>
              </a:rPr>
              <a:t>11</a:t>
            </a:r>
            <a:r>
              <a:rPr lang="en-US" sz="2400" dirty="0" smtClean="0"/>
              <a:t>00010010001001  0</a:t>
            </a:r>
            <a:r>
              <a:rPr lang="en-US" sz="2400" dirty="0" smtClean="0">
                <a:solidFill>
                  <a:srgbClr val="FF0000"/>
                </a:solidFill>
              </a:rPr>
              <a:t>11</a:t>
            </a:r>
            <a:r>
              <a:rPr lang="en-US" sz="2400" dirty="0" smtClean="0"/>
              <a:t>00010001000010100</a:t>
            </a:r>
            <a:r>
              <a:rPr lang="en-US" sz="2400" dirty="0" smtClean="0">
                <a:solidFill>
                  <a:srgbClr val="FF0000"/>
                </a:solidFill>
              </a:rPr>
              <a:t>111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19200" y="533400"/>
          <a:ext cx="6934201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1"/>
                <a:gridCol w="426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Gerakan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Kode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ym typeface="Symbol"/>
                        </a:rPr>
                        <a:t>(</a:t>
                      </a: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1</a:t>
                      </a:r>
                      <a:r>
                        <a:rPr lang="en-US" sz="2400" dirty="0" smtClean="0">
                          <a:sym typeface="Symbol"/>
                        </a:rPr>
                        <a:t>, 1) = (</a:t>
                      </a: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2</a:t>
                      </a:r>
                      <a:r>
                        <a:rPr lang="en-US" sz="2400" dirty="0" smtClean="0">
                          <a:sym typeface="Symbol"/>
                        </a:rPr>
                        <a:t>, 0, </a:t>
                      </a:r>
                      <a:r>
                        <a:rPr lang="en-US" sz="2400" i="1" dirty="0" smtClean="0">
                          <a:sym typeface="Symbol"/>
                        </a:rPr>
                        <a:t>R</a:t>
                      </a:r>
                      <a:r>
                        <a:rPr lang="en-US" sz="2400" dirty="0" smtClean="0">
                          <a:sym typeface="Symbol"/>
                        </a:rPr>
                        <a:t>)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0  1  00  1  00</a:t>
                      </a:r>
                      <a:r>
                        <a:rPr lang="en-US" sz="2400" baseline="0" dirty="0" smtClean="0"/>
                        <a:t>  1  0  1  00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ym typeface="Symbol"/>
                        </a:rPr>
                        <a:t>(</a:t>
                      </a: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2</a:t>
                      </a:r>
                      <a:r>
                        <a:rPr lang="en-US" sz="2400" dirty="0" smtClean="0">
                          <a:sym typeface="Symbol"/>
                        </a:rPr>
                        <a:t>, 0) = (</a:t>
                      </a: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3</a:t>
                      </a:r>
                      <a:r>
                        <a:rPr lang="en-US" sz="2400" dirty="0" smtClean="0">
                          <a:sym typeface="Symbol"/>
                        </a:rPr>
                        <a:t>, 1, </a:t>
                      </a:r>
                      <a:r>
                        <a:rPr lang="en-US" sz="2400" i="1" dirty="0" smtClean="0">
                          <a:sym typeface="Symbol"/>
                        </a:rPr>
                        <a:t>L</a:t>
                      </a:r>
                      <a:r>
                        <a:rPr lang="en-US" sz="2400" dirty="0" smtClean="0">
                          <a:sym typeface="Symbol"/>
                        </a:rPr>
                        <a:t>)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00  1  0  1  000  1  00  1  0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ym typeface="Symbol"/>
                        </a:rPr>
                        <a:t>(</a:t>
                      </a: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2</a:t>
                      </a:r>
                      <a:r>
                        <a:rPr lang="en-US" sz="2400" dirty="0" smtClean="0">
                          <a:sym typeface="Symbol"/>
                        </a:rPr>
                        <a:t>, 1) = (</a:t>
                      </a: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2</a:t>
                      </a:r>
                      <a:r>
                        <a:rPr lang="en-US" sz="2400" dirty="0" smtClean="0">
                          <a:sym typeface="Symbol"/>
                        </a:rPr>
                        <a:t>, 1, </a:t>
                      </a:r>
                      <a:r>
                        <a:rPr lang="en-US" sz="2400" i="1" dirty="0" smtClean="0">
                          <a:sym typeface="Symbol"/>
                        </a:rPr>
                        <a:t>R</a:t>
                      </a:r>
                      <a:r>
                        <a:rPr lang="en-US" sz="2400" dirty="0" smtClean="0">
                          <a:sym typeface="Symbol"/>
                        </a:rPr>
                        <a:t>)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00  1  00  1  00  1  00  1  00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ym typeface="Symbol"/>
                        </a:rPr>
                        <a:t>(</a:t>
                      </a: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2</a:t>
                      </a:r>
                      <a:r>
                        <a:rPr lang="en-US" sz="2400" dirty="0" smtClean="0">
                          <a:sym typeface="Symbol"/>
                        </a:rPr>
                        <a:t>, </a:t>
                      </a:r>
                      <a:r>
                        <a:rPr lang="en-US" sz="2400" i="1" dirty="0" smtClean="0">
                          <a:sym typeface="Symbol"/>
                        </a:rPr>
                        <a:t>B</a:t>
                      </a:r>
                      <a:r>
                        <a:rPr lang="en-US" sz="2400" dirty="0" smtClean="0">
                          <a:sym typeface="Symbol"/>
                        </a:rPr>
                        <a:t>) = (</a:t>
                      </a: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3</a:t>
                      </a:r>
                      <a:r>
                        <a:rPr lang="en-US" sz="2400" dirty="0" smtClean="0">
                          <a:sym typeface="Symbol"/>
                        </a:rPr>
                        <a:t>, 1, </a:t>
                      </a:r>
                      <a:r>
                        <a:rPr lang="en-US" sz="2400" i="1" dirty="0" smtClean="0">
                          <a:sym typeface="Symbol"/>
                        </a:rPr>
                        <a:t>L</a:t>
                      </a:r>
                      <a:r>
                        <a:rPr lang="en-US" sz="2400" dirty="0" smtClean="0">
                          <a:sym typeface="Symbol"/>
                        </a:rPr>
                        <a:t>)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00  1  000  1  000  1  00  1  0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ym typeface="Symbol"/>
                        </a:rPr>
                        <a:t>(</a:t>
                      </a: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3</a:t>
                      </a:r>
                      <a:r>
                        <a:rPr lang="en-US" sz="2400" dirty="0" smtClean="0">
                          <a:sym typeface="Symbol"/>
                        </a:rPr>
                        <a:t>, 0) = (</a:t>
                      </a: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4</a:t>
                      </a:r>
                      <a:r>
                        <a:rPr lang="en-US" sz="2400" dirty="0" smtClean="0">
                          <a:sym typeface="Symbol"/>
                        </a:rPr>
                        <a:t>, 0, </a:t>
                      </a:r>
                      <a:r>
                        <a:rPr lang="en-US" sz="2400" i="1" dirty="0" smtClean="0">
                          <a:sym typeface="Symbol"/>
                        </a:rPr>
                        <a:t>R</a:t>
                      </a:r>
                      <a:r>
                        <a:rPr lang="en-US" sz="2400" dirty="0" smtClean="0">
                          <a:sym typeface="Symbol"/>
                        </a:rPr>
                        <a:t>)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000  1  0  1  0000  1  0  1  00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ym typeface="Symbol"/>
                        </a:rPr>
                        <a:t>(</a:t>
                      </a: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3</a:t>
                      </a:r>
                      <a:r>
                        <a:rPr lang="en-US" sz="2400" dirty="0" smtClean="0">
                          <a:sym typeface="Symbol"/>
                        </a:rPr>
                        <a:t>, 1) = (</a:t>
                      </a: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3</a:t>
                      </a:r>
                      <a:r>
                        <a:rPr lang="en-US" sz="2400" dirty="0" smtClean="0">
                          <a:sym typeface="Symbol"/>
                        </a:rPr>
                        <a:t>, 1, </a:t>
                      </a:r>
                      <a:r>
                        <a:rPr lang="en-US" sz="2400" i="1" dirty="0" smtClean="0">
                          <a:sym typeface="Symbol"/>
                        </a:rPr>
                        <a:t>L</a:t>
                      </a:r>
                      <a:r>
                        <a:rPr lang="en-US" sz="2400" dirty="0" smtClean="0">
                          <a:sym typeface="Symbol"/>
                        </a:rPr>
                        <a:t>)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000  1  00  1  000  1  00  1  0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ym typeface="Symbol"/>
                        </a:rPr>
                        <a:t>(</a:t>
                      </a: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3</a:t>
                      </a:r>
                      <a:r>
                        <a:rPr lang="en-US" sz="2400" dirty="0" smtClean="0">
                          <a:sym typeface="Symbol"/>
                        </a:rPr>
                        <a:t>, </a:t>
                      </a:r>
                      <a:r>
                        <a:rPr lang="en-US" sz="2400" i="1" dirty="0" smtClean="0">
                          <a:sym typeface="Symbol"/>
                        </a:rPr>
                        <a:t>B</a:t>
                      </a:r>
                      <a:r>
                        <a:rPr lang="en-US" sz="2400" dirty="0" smtClean="0">
                          <a:sym typeface="Symbol"/>
                        </a:rPr>
                        <a:t>) = (</a:t>
                      </a: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4</a:t>
                      </a:r>
                      <a:r>
                        <a:rPr lang="en-US" sz="2400" dirty="0" smtClean="0">
                          <a:sym typeface="Symbol"/>
                        </a:rPr>
                        <a:t>, 0, </a:t>
                      </a:r>
                      <a:r>
                        <a:rPr lang="en-US" sz="2400" i="1" dirty="0" smtClean="0">
                          <a:sym typeface="Symbol"/>
                        </a:rPr>
                        <a:t>L</a:t>
                      </a:r>
                      <a:r>
                        <a:rPr lang="en-US" sz="2400" dirty="0" smtClean="0">
                          <a:sym typeface="Symbol"/>
                        </a:rPr>
                        <a:t>)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000  1  000  1  0000  1  0  1  00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Simulasi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r>
              <a:rPr lang="en-US" dirty="0" smtClean="0"/>
              <a:t> Turing Universal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Andaikan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universal </a:t>
            </a:r>
            <a:r>
              <a:rPr lang="en-US" sz="2400" i="1" dirty="0" smtClean="0"/>
              <a:t>U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mensimulasikan</a:t>
            </a:r>
            <a:r>
              <a:rPr lang="en-US" sz="2400" dirty="0" smtClean="0"/>
              <a:t> </a:t>
            </a:r>
            <a:r>
              <a:rPr lang="en-US" sz="2400" dirty="0" err="1" smtClean="0"/>
              <a:t>pengenalan</a:t>
            </a:r>
            <a:r>
              <a:rPr lang="en-US" sz="2400" dirty="0" smtClean="0"/>
              <a:t> string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 </a:t>
            </a:r>
            <a:r>
              <a:rPr lang="en-US" sz="2400" i="1" dirty="0" smtClean="0"/>
              <a:t>w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T</a:t>
            </a:r>
            <a:r>
              <a:rPr lang="en-US" sz="2400" dirty="0" smtClean="0"/>
              <a:t>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</a:t>
            </a:r>
            <a:r>
              <a:rPr lang="en-US" sz="2400" dirty="0" err="1" smtClean="0"/>
              <a:t>ditunjukkan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Gambar</a:t>
            </a:r>
            <a:r>
              <a:rPr lang="en-US" sz="2400" dirty="0" smtClean="0"/>
              <a:t> 1.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membantu</a:t>
            </a:r>
            <a:r>
              <a:rPr lang="en-US" sz="2400" dirty="0" smtClean="0"/>
              <a:t> </a:t>
            </a:r>
            <a:r>
              <a:rPr lang="en-US" sz="2400" dirty="0" err="1" smtClean="0"/>
              <a:t>kerjanya</a:t>
            </a:r>
            <a:r>
              <a:rPr lang="en-US" sz="2400" dirty="0" smtClean="0"/>
              <a:t>,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U</a:t>
            </a:r>
            <a:r>
              <a:rPr lang="en-US" sz="2400" dirty="0" smtClean="0"/>
              <a:t> </a:t>
            </a:r>
            <a:r>
              <a:rPr lang="en-US" sz="2400" dirty="0" err="1" smtClean="0"/>
              <a:t>dilengkapi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tiga</a:t>
            </a:r>
            <a:r>
              <a:rPr lang="en-US" sz="2400" dirty="0" smtClean="0"/>
              <a:t> pita. </a:t>
            </a:r>
          </a:p>
          <a:p>
            <a:endParaRPr lang="en-US" sz="2400" dirty="0" smtClean="0"/>
          </a:p>
          <a:p>
            <a:r>
              <a:rPr lang="en-US" sz="2400" dirty="0" smtClean="0"/>
              <a:t>Pita </a:t>
            </a:r>
            <a:r>
              <a:rPr lang="en-US" sz="2400" dirty="0" err="1" smtClean="0"/>
              <a:t>pertama</a:t>
            </a:r>
            <a:r>
              <a:rPr lang="en-US" sz="2400" dirty="0" smtClean="0"/>
              <a:t> </a:t>
            </a:r>
            <a:r>
              <a:rPr lang="en-US" sz="2400" dirty="0" err="1" smtClean="0"/>
              <a:t>berisi</a:t>
            </a:r>
            <a:r>
              <a:rPr lang="en-US" sz="2400" dirty="0" smtClean="0"/>
              <a:t> </a:t>
            </a:r>
            <a:r>
              <a:rPr lang="en-US" sz="2400" dirty="0" err="1" smtClean="0"/>
              <a:t>deskripsi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T yang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disimulasikan</a:t>
            </a:r>
            <a:r>
              <a:rPr lang="en-US" sz="2400" dirty="0" smtClean="0"/>
              <a:t>, pita </a:t>
            </a:r>
            <a:r>
              <a:rPr lang="en-US" sz="2400" dirty="0" err="1" smtClean="0"/>
              <a:t>kedua</a:t>
            </a:r>
            <a:r>
              <a:rPr lang="en-US" sz="2400" dirty="0" smtClean="0"/>
              <a:t> </a:t>
            </a:r>
            <a:r>
              <a:rPr lang="en-US" sz="2400" dirty="0" err="1" smtClean="0"/>
              <a:t>berisi</a:t>
            </a:r>
            <a:r>
              <a:rPr lang="en-US" sz="2400" dirty="0" smtClean="0"/>
              <a:t> </a:t>
            </a:r>
            <a:r>
              <a:rPr lang="en-US" sz="2400" dirty="0" err="1" smtClean="0"/>
              <a:t>rangkaian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yang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dikenali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i="1" dirty="0" smtClean="0"/>
              <a:t>T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pita </a:t>
            </a:r>
            <a:r>
              <a:rPr lang="en-US" sz="2400" dirty="0" err="1" smtClean="0"/>
              <a:t>ketiga</a:t>
            </a:r>
            <a:r>
              <a:rPr lang="en-US" sz="2400" dirty="0" smtClean="0"/>
              <a:t> </a:t>
            </a:r>
            <a:r>
              <a:rPr lang="en-US" sz="2400" dirty="0" err="1" smtClean="0"/>
              <a:t>berisi</a:t>
            </a:r>
            <a:r>
              <a:rPr lang="en-US" sz="2400" dirty="0" smtClean="0"/>
              <a:t> status </a:t>
            </a:r>
            <a:r>
              <a:rPr lang="en-US" sz="2400" dirty="0" err="1" smtClean="0"/>
              <a:t>kini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</a:t>
            </a:r>
            <a:r>
              <a:rPr lang="en-US" sz="2400" i="1" dirty="0" smtClean="0"/>
              <a:t>T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2116</TotalTime>
  <Words>2304</Words>
  <Application>Microsoft Office PowerPoint</Application>
  <PresentationFormat>On-screen Show (4:3)</PresentationFormat>
  <Paragraphs>338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Symbol</vt:lpstr>
      <vt:lpstr>Office Theme</vt:lpstr>
      <vt:lpstr>3. Mesin Turing (Bagian 3)</vt:lpstr>
      <vt:lpstr>Credit Title</vt:lpstr>
      <vt:lpstr>Mesin Turing Universal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Simulasi oleh Mesin Turing Universal</vt:lpstr>
      <vt:lpstr>PowerPoint Presentation</vt:lpstr>
      <vt:lpstr>PowerPoint Presentation</vt:lpstr>
      <vt:lpstr>PowerPoint Presentation</vt:lpstr>
      <vt:lpstr>Variasi-Variasi Mesin Turing</vt:lpstr>
      <vt:lpstr>PowerPoint Presentation</vt:lpstr>
      <vt:lpstr>PowerPoint Presentation</vt:lpstr>
      <vt:lpstr>PowerPoint Presentation</vt:lpstr>
      <vt:lpstr>Two-Way Infinite Tape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Mesin Turing dengan Pita Berjalur Banyak</vt:lpstr>
      <vt:lpstr>Mesin Turing Non-Deterministik</vt:lpstr>
      <vt:lpstr>PowerPoint Presentation</vt:lpstr>
      <vt:lpstr>PowerPoint Presentation</vt:lpstr>
      <vt:lpstr>Pekerjaan Rumah 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Mesin Turing (Bagian 2)</dc:title>
  <dc:creator>AXIOO</dc:creator>
  <cp:lastModifiedBy>rinaldi-irk</cp:lastModifiedBy>
  <cp:revision>203</cp:revision>
  <dcterms:created xsi:type="dcterms:W3CDTF">2014-09-01T00:05:04Z</dcterms:created>
  <dcterms:modified xsi:type="dcterms:W3CDTF">2015-09-23T02:59:40Z</dcterms:modified>
</cp:coreProperties>
</file>